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3" r:id="rId3"/>
    <p:sldId id="257" r:id="rId4"/>
    <p:sldId id="280" r:id="rId5"/>
    <p:sldId id="281" r:id="rId6"/>
    <p:sldId id="282" r:id="rId7"/>
    <p:sldId id="283" r:id="rId8"/>
    <p:sldId id="284" r:id="rId9"/>
    <p:sldId id="286" r:id="rId10"/>
    <p:sldId id="287" r:id="rId11"/>
    <p:sldId id="288" r:id="rId12"/>
    <p:sldId id="289" r:id="rId13"/>
    <p:sldId id="290" r:id="rId14"/>
    <p:sldId id="291" r:id="rId15"/>
    <p:sldId id="292" r:id="rId16"/>
    <p:sldId id="259" r:id="rId17"/>
    <p:sldId id="294" r:id="rId18"/>
    <p:sldId id="295" r:id="rId19"/>
    <p:sldId id="260" r:id="rId20"/>
    <p:sldId id="265" r:id="rId21"/>
    <p:sldId id="270" r:id="rId22"/>
    <p:sldId id="296" r:id="rId23"/>
    <p:sldId id="297" r:id="rId24"/>
    <p:sldId id="298" r:id="rId25"/>
    <p:sldId id="299" r:id="rId26"/>
    <p:sldId id="300" r:id="rId27"/>
    <p:sldId id="301" r:id="rId28"/>
    <p:sldId id="302" r:id="rId29"/>
    <p:sldId id="303" r:id="rId30"/>
    <p:sldId id="304" r:id="rId31"/>
    <p:sldId id="305" r:id="rId32"/>
    <p:sldId id="313" r:id="rId33"/>
    <p:sldId id="314" r:id="rId34"/>
    <p:sldId id="315" r:id="rId35"/>
    <p:sldId id="316" r:id="rId36"/>
    <p:sldId id="318" r:id="rId37"/>
    <p:sldId id="307" r:id="rId38"/>
    <p:sldId id="308" r:id="rId39"/>
    <p:sldId id="309" r:id="rId40"/>
    <p:sldId id="310" r:id="rId41"/>
    <p:sldId id="311" r:id="rId42"/>
    <p:sldId id="312" r:id="rId43"/>
    <p:sldId id="273" r:id="rId44"/>
    <p:sldId id="319" r:id="rId45"/>
    <p:sldId id="320" r:id="rId46"/>
    <p:sldId id="321" r:id="rId47"/>
    <p:sldId id="322" r:id="rId48"/>
    <p:sldId id="324" r:id="rId49"/>
    <p:sldId id="323" r:id="rId50"/>
    <p:sldId id="325" r:id="rId51"/>
    <p:sldId id="326" r:id="rId52"/>
    <p:sldId id="262" r:id="rId53"/>
    <p:sldId id="344" r:id="rId54"/>
    <p:sldId id="345" r:id="rId55"/>
    <p:sldId id="346" r:id="rId56"/>
    <p:sldId id="347" r:id="rId57"/>
    <p:sldId id="348" r:id="rId58"/>
    <p:sldId id="349" r:id="rId59"/>
    <p:sldId id="350" r:id="rId60"/>
    <p:sldId id="351" r:id="rId61"/>
    <p:sldId id="352" r:id="rId62"/>
    <p:sldId id="274" r:id="rId63"/>
    <p:sldId id="328" r:id="rId64"/>
    <p:sldId id="329" r:id="rId65"/>
    <p:sldId id="327" r:id="rId66"/>
    <p:sldId id="275" r:id="rId67"/>
    <p:sldId id="354" r:id="rId68"/>
    <p:sldId id="330" r:id="rId69"/>
    <p:sldId id="267" r:id="rId70"/>
    <p:sldId id="336" r:id="rId71"/>
    <p:sldId id="337" r:id="rId72"/>
    <p:sldId id="338" r:id="rId73"/>
    <p:sldId id="339" r:id="rId74"/>
    <p:sldId id="340" r:id="rId75"/>
    <p:sldId id="341" r:id="rId76"/>
    <p:sldId id="342" r:id="rId77"/>
    <p:sldId id="343" r:id="rId78"/>
    <p:sldId id="268" r:id="rId79"/>
    <p:sldId id="269" r:id="rId80"/>
    <p:sldId id="332" r:id="rId81"/>
    <p:sldId id="331" r:id="rId82"/>
    <p:sldId id="333" r:id="rId83"/>
    <p:sldId id="335" r:id="rId84"/>
    <p:sldId id="334" r:id="rId85"/>
    <p:sldId id="277" r:id="rId86"/>
    <p:sldId id="278"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78" autoAdjust="0"/>
  </p:normalViewPr>
  <p:slideViewPr>
    <p:cSldViewPr snapToGrid="0">
      <p:cViewPr varScale="1">
        <p:scale>
          <a:sx n="104" d="100"/>
          <a:sy n="104" d="100"/>
        </p:scale>
        <p:origin x="138" y="2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756E32-1D10-4098-9F8F-9289B427CCD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91D37EF-9BE2-4061-BA22-EAF9A9AC4AF5}">
      <dgm:prSet/>
      <dgm:spPr/>
      <dgm:t>
        <a:bodyPr/>
        <a:lstStyle/>
        <a:p>
          <a:r>
            <a:rPr lang="en-US"/>
            <a:t>The most obvious change for everyday people was that cars gave them a way to get around quickly. Suddenly, people had a new mode of transportation that could get them more places, which meant leisure travel became something common folk could afford.</a:t>
          </a:r>
        </a:p>
      </dgm:t>
    </dgm:pt>
    <dgm:pt modelId="{60CAB8D4-A655-485E-9E3C-FF7AEB333B4E}" type="parTrans" cxnId="{C76EC3EF-37C2-4030-BBE4-FD1E463D5174}">
      <dgm:prSet/>
      <dgm:spPr/>
      <dgm:t>
        <a:bodyPr/>
        <a:lstStyle/>
        <a:p>
          <a:endParaRPr lang="en-US"/>
        </a:p>
      </dgm:t>
    </dgm:pt>
    <dgm:pt modelId="{399985F9-A97A-4B96-8443-D6C79A1B425D}" type="sibTrans" cxnId="{C76EC3EF-37C2-4030-BBE4-FD1E463D5174}">
      <dgm:prSet/>
      <dgm:spPr/>
      <dgm:t>
        <a:bodyPr/>
        <a:lstStyle/>
        <a:p>
          <a:endParaRPr lang="en-US"/>
        </a:p>
      </dgm:t>
    </dgm:pt>
    <dgm:pt modelId="{AEA7DF49-618B-489F-ACD6-E470A9CA557F}">
      <dgm:prSet/>
      <dgm:spPr/>
      <dgm:t>
        <a:bodyPr/>
        <a:lstStyle/>
        <a:p>
          <a:r>
            <a:rPr lang="en-US"/>
            <a:t>Where people live has also been influenced by the automobile. Up until the early 1900s, few people lived more than a few miles from where they grew up. It was a matter of choice and logistics. Before cars were invented moving just a short distance away meant hours of buggy travel on rough roads. The rise of suburban areas also wouldn’t have been possible without the automobile.</a:t>
          </a:r>
        </a:p>
      </dgm:t>
    </dgm:pt>
    <dgm:pt modelId="{26D87544-9E37-468D-8DA7-472AAEAD5751}" type="parTrans" cxnId="{F8B399B2-1CA2-4278-9B52-74C5769D3BE2}">
      <dgm:prSet/>
      <dgm:spPr/>
      <dgm:t>
        <a:bodyPr/>
        <a:lstStyle/>
        <a:p>
          <a:endParaRPr lang="en-US"/>
        </a:p>
      </dgm:t>
    </dgm:pt>
    <dgm:pt modelId="{56575239-EEBF-4FA8-A13D-B8795BD455EE}" type="sibTrans" cxnId="{F8B399B2-1CA2-4278-9B52-74C5769D3BE2}">
      <dgm:prSet/>
      <dgm:spPr/>
      <dgm:t>
        <a:bodyPr/>
        <a:lstStyle/>
        <a:p>
          <a:endParaRPr lang="en-US"/>
        </a:p>
      </dgm:t>
    </dgm:pt>
    <dgm:pt modelId="{4CD3D526-9969-4508-AC3D-D2720C1581E7}" type="pres">
      <dgm:prSet presAssocID="{1F756E32-1D10-4098-9F8F-9289B427CCDB}" presName="vert0" presStyleCnt="0">
        <dgm:presLayoutVars>
          <dgm:dir/>
          <dgm:animOne val="branch"/>
          <dgm:animLvl val="lvl"/>
        </dgm:presLayoutVars>
      </dgm:prSet>
      <dgm:spPr/>
    </dgm:pt>
    <dgm:pt modelId="{18E11326-50A6-44A8-98CF-242666D06D6E}" type="pres">
      <dgm:prSet presAssocID="{D91D37EF-9BE2-4061-BA22-EAF9A9AC4AF5}" presName="thickLine" presStyleLbl="alignNode1" presStyleIdx="0" presStyleCnt="2"/>
      <dgm:spPr/>
    </dgm:pt>
    <dgm:pt modelId="{AEF1F28B-44AF-43E2-802A-E1FB8A92D095}" type="pres">
      <dgm:prSet presAssocID="{D91D37EF-9BE2-4061-BA22-EAF9A9AC4AF5}" presName="horz1" presStyleCnt="0"/>
      <dgm:spPr/>
    </dgm:pt>
    <dgm:pt modelId="{05166CF4-5792-4AB7-8D51-1A298CEFCF0E}" type="pres">
      <dgm:prSet presAssocID="{D91D37EF-9BE2-4061-BA22-EAF9A9AC4AF5}" presName="tx1" presStyleLbl="revTx" presStyleIdx="0" presStyleCnt="2"/>
      <dgm:spPr/>
    </dgm:pt>
    <dgm:pt modelId="{D837469A-92FA-4669-A389-871C0FE4F42E}" type="pres">
      <dgm:prSet presAssocID="{D91D37EF-9BE2-4061-BA22-EAF9A9AC4AF5}" presName="vert1" presStyleCnt="0"/>
      <dgm:spPr/>
    </dgm:pt>
    <dgm:pt modelId="{B85369EF-9723-4C6E-8904-BB9C9DECB24B}" type="pres">
      <dgm:prSet presAssocID="{AEA7DF49-618B-489F-ACD6-E470A9CA557F}" presName="thickLine" presStyleLbl="alignNode1" presStyleIdx="1" presStyleCnt="2"/>
      <dgm:spPr/>
    </dgm:pt>
    <dgm:pt modelId="{2C71575C-C6EC-44D0-9563-C64AB2868ED8}" type="pres">
      <dgm:prSet presAssocID="{AEA7DF49-618B-489F-ACD6-E470A9CA557F}" presName="horz1" presStyleCnt="0"/>
      <dgm:spPr/>
    </dgm:pt>
    <dgm:pt modelId="{0086C5C4-BC88-415C-938B-BFA5C72D289E}" type="pres">
      <dgm:prSet presAssocID="{AEA7DF49-618B-489F-ACD6-E470A9CA557F}" presName="tx1" presStyleLbl="revTx" presStyleIdx="1" presStyleCnt="2"/>
      <dgm:spPr/>
    </dgm:pt>
    <dgm:pt modelId="{F2FCFE3F-79F1-4F2A-9B75-C798C5250F43}" type="pres">
      <dgm:prSet presAssocID="{AEA7DF49-618B-489F-ACD6-E470A9CA557F}" presName="vert1" presStyleCnt="0"/>
      <dgm:spPr/>
    </dgm:pt>
  </dgm:ptLst>
  <dgm:cxnLst>
    <dgm:cxn modelId="{31684A02-903D-47A4-9E3F-C1DD63CFB531}" type="presOf" srcId="{D91D37EF-9BE2-4061-BA22-EAF9A9AC4AF5}" destId="{05166CF4-5792-4AB7-8D51-1A298CEFCF0E}" srcOrd="0" destOrd="0" presId="urn:microsoft.com/office/officeart/2008/layout/LinedList"/>
    <dgm:cxn modelId="{D3B2EB17-421E-450F-8E18-21BEF7E82DD7}" type="presOf" srcId="{1F756E32-1D10-4098-9F8F-9289B427CCDB}" destId="{4CD3D526-9969-4508-AC3D-D2720C1581E7}" srcOrd="0" destOrd="0" presId="urn:microsoft.com/office/officeart/2008/layout/LinedList"/>
    <dgm:cxn modelId="{B6341C9D-29E5-43D7-B028-CF5C08AB1B8A}" type="presOf" srcId="{AEA7DF49-618B-489F-ACD6-E470A9CA557F}" destId="{0086C5C4-BC88-415C-938B-BFA5C72D289E}" srcOrd="0" destOrd="0" presId="urn:microsoft.com/office/officeart/2008/layout/LinedList"/>
    <dgm:cxn modelId="{F8B399B2-1CA2-4278-9B52-74C5769D3BE2}" srcId="{1F756E32-1D10-4098-9F8F-9289B427CCDB}" destId="{AEA7DF49-618B-489F-ACD6-E470A9CA557F}" srcOrd="1" destOrd="0" parTransId="{26D87544-9E37-468D-8DA7-472AAEAD5751}" sibTransId="{56575239-EEBF-4FA8-A13D-B8795BD455EE}"/>
    <dgm:cxn modelId="{C76EC3EF-37C2-4030-BBE4-FD1E463D5174}" srcId="{1F756E32-1D10-4098-9F8F-9289B427CCDB}" destId="{D91D37EF-9BE2-4061-BA22-EAF9A9AC4AF5}" srcOrd="0" destOrd="0" parTransId="{60CAB8D4-A655-485E-9E3C-FF7AEB333B4E}" sibTransId="{399985F9-A97A-4B96-8443-D6C79A1B425D}"/>
    <dgm:cxn modelId="{AA339C6B-A7F8-4762-BC22-2152AAC135CF}" type="presParOf" srcId="{4CD3D526-9969-4508-AC3D-D2720C1581E7}" destId="{18E11326-50A6-44A8-98CF-242666D06D6E}" srcOrd="0" destOrd="0" presId="urn:microsoft.com/office/officeart/2008/layout/LinedList"/>
    <dgm:cxn modelId="{B69249DB-3024-428D-8674-113BFCC7D16D}" type="presParOf" srcId="{4CD3D526-9969-4508-AC3D-D2720C1581E7}" destId="{AEF1F28B-44AF-43E2-802A-E1FB8A92D095}" srcOrd="1" destOrd="0" presId="urn:microsoft.com/office/officeart/2008/layout/LinedList"/>
    <dgm:cxn modelId="{AA2161A3-8305-429A-9262-2FE7CD38B2BA}" type="presParOf" srcId="{AEF1F28B-44AF-43E2-802A-E1FB8A92D095}" destId="{05166CF4-5792-4AB7-8D51-1A298CEFCF0E}" srcOrd="0" destOrd="0" presId="urn:microsoft.com/office/officeart/2008/layout/LinedList"/>
    <dgm:cxn modelId="{2619E017-04C9-4891-8F7A-734398FA2EB1}" type="presParOf" srcId="{AEF1F28B-44AF-43E2-802A-E1FB8A92D095}" destId="{D837469A-92FA-4669-A389-871C0FE4F42E}" srcOrd="1" destOrd="0" presId="urn:microsoft.com/office/officeart/2008/layout/LinedList"/>
    <dgm:cxn modelId="{9433EC3A-0BE3-48A1-BD4C-6EB24177C812}" type="presParOf" srcId="{4CD3D526-9969-4508-AC3D-D2720C1581E7}" destId="{B85369EF-9723-4C6E-8904-BB9C9DECB24B}" srcOrd="2" destOrd="0" presId="urn:microsoft.com/office/officeart/2008/layout/LinedList"/>
    <dgm:cxn modelId="{51997459-9B2C-4C93-8DB0-643901FDA196}" type="presParOf" srcId="{4CD3D526-9969-4508-AC3D-D2720C1581E7}" destId="{2C71575C-C6EC-44D0-9563-C64AB2868ED8}" srcOrd="3" destOrd="0" presId="urn:microsoft.com/office/officeart/2008/layout/LinedList"/>
    <dgm:cxn modelId="{30A46F6E-1F6B-4695-982A-89DD35F80F14}" type="presParOf" srcId="{2C71575C-C6EC-44D0-9563-C64AB2868ED8}" destId="{0086C5C4-BC88-415C-938B-BFA5C72D289E}" srcOrd="0" destOrd="0" presId="urn:microsoft.com/office/officeart/2008/layout/LinedList"/>
    <dgm:cxn modelId="{C10853CB-95B9-4178-A908-06AF3DD71401}" type="presParOf" srcId="{2C71575C-C6EC-44D0-9563-C64AB2868ED8}" destId="{F2FCFE3F-79F1-4F2A-9B75-C798C5250F4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ADDBD0-5D5B-4209-9026-3353BAD30C88}"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1DD7081C-6BB9-43C8-B95E-7FE82AFEBC0E}">
      <dgm:prSet/>
      <dgm:spPr/>
      <dgm:t>
        <a:bodyPr/>
        <a:lstStyle/>
        <a:p>
          <a:r>
            <a:rPr lang="en-IN"/>
            <a:t>Health and Emergencies. </a:t>
          </a:r>
          <a:endParaRPr lang="en-US"/>
        </a:p>
      </dgm:t>
    </dgm:pt>
    <dgm:pt modelId="{BE6038E9-1908-4040-821C-31ADF8DFF5DF}" type="parTrans" cxnId="{466FAB52-F0D1-4E3E-A488-04A96E26D526}">
      <dgm:prSet/>
      <dgm:spPr/>
      <dgm:t>
        <a:bodyPr/>
        <a:lstStyle/>
        <a:p>
          <a:endParaRPr lang="en-US"/>
        </a:p>
      </dgm:t>
    </dgm:pt>
    <dgm:pt modelId="{9ABF1456-E51C-40B3-ADE1-C5C74247BE22}" type="sibTrans" cxnId="{466FAB52-F0D1-4E3E-A488-04A96E26D526}">
      <dgm:prSet/>
      <dgm:spPr/>
      <dgm:t>
        <a:bodyPr/>
        <a:lstStyle/>
        <a:p>
          <a:endParaRPr lang="en-US"/>
        </a:p>
      </dgm:t>
    </dgm:pt>
    <dgm:pt modelId="{57BF86DF-5F5E-411F-BCF3-E73209FB9C74}">
      <dgm:prSet/>
      <dgm:spPr/>
      <dgm:t>
        <a:bodyPr/>
        <a:lstStyle/>
        <a:p>
          <a:r>
            <a:rPr lang="en-IN"/>
            <a:t>Independence and Freedom. </a:t>
          </a:r>
          <a:endParaRPr lang="en-US"/>
        </a:p>
      </dgm:t>
    </dgm:pt>
    <dgm:pt modelId="{3EB62C26-45E7-4BC8-905E-EDE6D953195C}" type="parTrans" cxnId="{0C68C489-F21E-4224-A763-B10296E5E7E7}">
      <dgm:prSet/>
      <dgm:spPr/>
      <dgm:t>
        <a:bodyPr/>
        <a:lstStyle/>
        <a:p>
          <a:endParaRPr lang="en-US"/>
        </a:p>
      </dgm:t>
    </dgm:pt>
    <dgm:pt modelId="{AA22F5F0-929D-4B77-8053-2A91375DD56E}" type="sibTrans" cxnId="{0C68C489-F21E-4224-A763-B10296E5E7E7}">
      <dgm:prSet/>
      <dgm:spPr/>
      <dgm:t>
        <a:bodyPr/>
        <a:lstStyle/>
        <a:p>
          <a:endParaRPr lang="en-US"/>
        </a:p>
      </dgm:t>
    </dgm:pt>
    <dgm:pt modelId="{510706A5-A976-4E2F-8127-D0934300A32C}">
      <dgm:prSet/>
      <dgm:spPr/>
      <dgm:t>
        <a:bodyPr/>
        <a:lstStyle/>
        <a:p>
          <a:r>
            <a:rPr lang="en-IN"/>
            <a:t>Privacy.</a:t>
          </a:r>
          <a:endParaRPr lang="en-US"/>
        </a:p>
      </dgm:t>
    </dgm:pt>
    <dgm:pt modelId="{B16E39FE-A73F-4F0D-8A9E-38ECFC146562}" type="parTrans" cxnId="{35101DE7-C3FC-4D4C-8798-603ED28B0453}">
      <dgm:prSet/>
      <dgm:spPr/>
      <dgm:t>
        <a:bodyPr/>
        <a:lstStyle/>
        <a:p>
          <a:endParaRPr lang="en-US"/>
        </a:p>
      </dgm:t>
    </dgm:pt>
    <dgm:pt modelId="{C840EAF9-BD7E-4269-AC03-9F6AD6342426}" type="sibTrans" cxnId="{35101DE7-C3FC-4D4C-8798-603ED28B0453}">
      <dgm:prSet/>
      <dgm:spPr/>
      <dgm:t>
        <a:bodyPr/>
        <a:lstStyle/>
        <a:p>
          <a:endParaRPr lang="en-US"/>
        </a:p>
      </dgm:t>
    </dgm:pt>
    <dgm:pt modelId="{54512804-79A8-48F8-8A1A-4B55B6A2FB92}">
      <dgm:prSet/>
      <dgm:spPr/>
      <dgm:t>
        <a:bodyPr/>
        <a:lstStyle/>
        <a:p>
          <a:r>
            <a:rPr lang="en-IN"/>
            <a:t>Safety. </a:t>
          </a:r>
          <a:endParaRPr lang="en-US"/>
        </a:p>
      </dgm:t>
    </dgm:pt>
    <dgm:pt modelId="{E42CF75E-575F-4F91-8CA5-311965F26222}" type="parTrans" cxnId="{EB4D50BC-8D0D-4C28-88F3-8F33EA1CCD75}">
      <dgm:prSet/>
      <dgm:spPr/>
      <dgm:t>
        <a:bodyPr/>
        <a:lstStyle/>
        <a:p>
          <a:endParaRPr lang="en-US"/>
        </a:p>
      </dgm:t>
    </dgm:pt>
    <dgm:pt modelId="{0DB1575E-39A2-4B3A-8B8D-816B0CA1C1BC}" type="sibTrans" cxnId="{EB4D50BC-8D0D-4C28-88F3-8F33EA1CCD75}">
      <dgm:prSet/>
      <dgm:spPr/>
      <dgm:t>
        <a:bodyPr/>
        <a:lstStyle/>
        <a:p>
          <a:endParaRPr lang="en-US"/>
        </a:p>
      </dgm:t>
    </dgm:pt>
    <dgm:pt modelId="{BDCD7679-2148-4B02-BA37-26D4C844C76F}">
      <dgm:prSet/>
      <dgm:spPr/>
      <dgm:t>
        <a:bodyPr/>
        <a:lstStyle/>
        <a:p>
          <a:r>
            <a:rPr lang="en-IN"/>
            <a:t>Save Time. </a:t>
          </a:r>
          <a:endParaRPr lang="en-US"/>
        </a:p>
      </dgm:t>
    </dgm:pt>
    <dgm:pt modelId="{DD3AE97D-B7CF-4619-89D6-D614CEA13612}" type="parTrans" cxnId="{8FB0FB2E-9944-4D5F-9D86-2BDED507AD01}">
      <dgm:prSet/>
      <dgm:spPr/>
      <dgm:t>
        <a:bodyPr/>
        <a:lstStyle/>
        <a:p>
          <a:endParaRPr lang="en-US"/>
        </a:p>
      </dgm:t>
    </dgm:pt>
    <dgm:pt modelId="{1DA3B29F-8D23-4E3D-8705-80DF49E328A1}" type="sibTrans" cxnId="{8FB0FB2E-9944-4D5F-9D86-2BDED507AD01}">
      <dgm:prSet/>
      <dgm:spPr/>
      <dgm:t>
        <a:bodyPr/>
        <a:lstStyle/>
        <a:p>
          <a:endParaRPr lang="en-US"/>
        </a:p>
      </dgm:t>
    </dgm:pt>
    <dgm:pt modelId="{157A7107-E76E-4E0E-8A6A-480D2339C985}">
      <dgm:prSet/>
      <dgm:spPr/>
      <dgm:t>
        <a:bodyPr/>
        <a:lstStyle/>
        <a:p>
          <a:r>
            <a:rPr lang="en-IN"/>
            <a:t>Take Pleasure Trips. </a:t>
          </a:r>
          <a:endParaRPr lang="en-US"/>
        </a:p>
      </dgm:t>
    </dgm:pt>
    <dgm:pt modelId="{6632AC94-3D14-4147-BCD7-80E454E1147B}" type="parTrans" cxnId="{16866056-13D1-4420-A301-B9DBFFBD8342}">
      <dgm:prSet/>
      <dgm:spPr/>
      <dgm:t>
        <a:bodyPr/>
        <a:lstStyle/>
        <a:p>
          <a:endParaRPr lang="en-US"/>
        </a:p>
      </dgm:t>
    </dgm:pt>
    <dgm:pt modelId="{4AAB0BB2-64BF-4B32-A882-8FE1CAE20457}" type="sibTrans" cxnId="{16866056-13D1-4420-A301-B9DBFFBD8342}">
      <dgm:prSet/>
      <dgm:spPr/>
      <dgm:t>
        <a:bodyPr/>
        <a:lstStyle/>
        <a:p>
          <a:endParaRPr lang="en-US"/>
        </a:p>
      </dgm:t>
    </dgm:pt>
    <dgm:pt modelId="{4D3D138F-AF45-4B91-BC45-15908E730CC5}">
      <dgm:prSet/>
      <dgm:spPr/>
      <dgm:t>
        <a:bodyPr/>
        <a:lstStyle/>
        <a:p>
          <a:r>
            <a:rPr lang="en-IN"/>
            <a:t>Flexibility.</a:t>
          </a:r>
          <a:endParaRPr lang="en-US"/>
        </a:p>
      </dgm:t>
    </dgm:pt>
    <dgm:pt modelId="{BA0FA0C8-65FB-4521-BBAD-AACDAAA915ED}" type="parTrans" cxnId="{F92C948D-68C9-4377-A535-2AD0ACADD0BF}">
      <dgm:prSet/>
      <dgm:spPr/>
      <dgm:t>
        <a:bodyPr/>
        <a:lstStyle/>
        <a:p>
          <a:endParaRPr lang="en-US"/>
        </a:p>
      </dgm:t>
    </dgm:pt>
    <dgm:pt modelId="{DA279DC5-36F0-4D65-A69A-99868D90F1C9}" type="sibTrans" cxnId="{F92C948D-68C9-4377-A535-2AD0ACADD0BF}">
      <dgm:prSet/>
      <dgm:spPr/>
      <dgm:t>
        <a:bodyPr/>
        <a:lstStyle/>
        <a:p>
          <a:endParaRPr lang="en-US"/>
        </a:p>
      </dgm:t>
    </dgm:pt>
    <dgm:pt modelId="{68044CB0-6883-4BEF-B18F-FB343DCA84DE}" type="pres">
      <dgm:prSet presAssocID="{71ADDBD0-5D5B-4209-9026-3353BAD30C88}" presName="diagram" presStyleCnt="0">
        <dgm:presLayoutVars>
          <dgm:dir/>
          <dgm:resizeHandles val="exact"/>
        </dgm:presLayoutVars>
      </dgm:prSet>
      <dgm:spPr/>
    </dgm:pt>
    <dgm:pt modelId="{B03C3F96-8560-4B5D-93B4-4BABE7322C96}" type="pres">
      <dgm:prSet presAssocID="{1DD7081C-6BB9-43C8-B95E-7FE82AFEBC0E}" presName="node" presStyleLbl="node1" presStyleIdx="0" presStyleCnt="7">
        <dgm:presLayoutVars>
          <dgm:bulletEnabled val="1"/>
        </dgm:presLayoutVars>
      </dgm:prSet>
      <dgm:spPr/>
    </dgm:pt>
    <dgm:pt modelId="{1F7FDC5B-213B-4C5A-BCA2-BFA30A45B187}" type="pres">
      <dgm:prSet presAssocID="{9ABF1456-E51C-40B3-ADE1-C5C74247BE22}" presName="sibTrans" presStyleCnt="0"/>
      <dgm:spPr/>
    </dgm:pt>
    <dgm:pt modelId="{877C33C6-4FE5-4337-8DA6-EE781FC10F79}" type="pres">
      <dgm:prSet presAssocID="{57BF86DF-5F5E-411F-BCF3-E73209FB9C74}" presName="node" presStyleLbl="node1" presStyleIdx="1" presStyleCnt="7">
        <dgm:presLayoutVars>
          <dgm:bulletEnabled val="1"/>
        </dgm:presLayoutVars>
      </dgm:prSet>
      <dgm:spPr/>
    </dgm:pt>
    <dgm:pt modelId="{E8F68988-CC55-414E-B132-6AF0EED18236}" type="pres">
      <dgm:prSet presAssocID="{AA22F5F0-929D-4B77-8053-2A91375DD56E}" presName="sibTrans" presStyleCnt="0"/>
      <dgm:spPr/>
    </dgm:pt>
    <dgm:pt modelId="{E8FC9DBC-B7F3-4A4D-BFC6-A31954B9EDFF}" type="pres">
      <dgm:prSet presAssocID="{510706A5-A976-4E2F-8127-D0934300A32C}" presName="node" presStyleLbl="node1" presStyleIdx="2" presStyleCnt="7">
        <dgm:presLayoutVars>
          <dgm:bulletEnabled val="1"/>
        </dgm:presLayoutVars>
      </dgm:prSet>
      <dgm:spPr/>
    </dgm:pt>
    <dgm:pt modelId="{B60807B7-8740-4C2E-9374-48616F4DA17A}" type="pres">
      <dgm:prSet presAssocID="{C840EAF9-BD7E-4269-AC03-9F6AD6342426}" presName="sibTrans" presStyleCnt="0"/>
      <dgm:spPr/>
    </dgm:pt>
    <dgm:pt modelId="{AAE3456C-D6B4-4A51-97A0-E9D1A85F57DC}" type="pres">
      <dgm:prSet presAssocID="{54512804-79A8-48F8-8A1A-4B55B6A2FB92}" presName="node" presStyleLbl="node1" presStyleIdx="3" presStyleCnt="7">
        <dgm:presLayoutVars>
          <dgm:bulletEnabled val="1"/>
        </dgm:presLayoutVars>
      </dgm:prSet>
      <dgm:spPr/>
    </dgm:pt>
    <dgm:pt modelId="{BE7D792A-D5D4-4DD1-9971-E1C7E156D405}" type="pres">
      <dgm:prSet presAssocID="{0DB1575E-39A2-4B3A-8B8D-816B0CA1C1BC}" presName="sibTrans" presStyleCnt="0"/>
      <dgm:spPr/>
    </dgm:pt>
    <dgm:pt modelId="{03798815-A9B3-4B15-A7BD-9F67A6177581}" type="pres">
      <dgm:prSet presAssocID="{BDCD7679-2148-4B02-BA37-26D4C844C76F}" presName="node" presStyleLbl="node1" presStyleIdx="4" presStyleCnt="7">
        <dgm:presLayoutVars>
          <dgm:bulletEnabled val="1"/>
        </dgm:presLayoutVars>
      </dgm:prSet>
      <dgm:spPr/>
    </dgm:pt>
    <dgm:pt modelId="{5749BCE3-15DF-44E2-B861-E6A8C4FDD679}" type="pres">
      <dgm:prSet presAssocID="{1DA3B29F-8D23-4E3D-8705-80DF49E328A1}" presName="sibTrans" presStyleCnt="0"/>
      <dgm:spPr/>
    </dgm:pt>
    <dgm:pt modelId="{9D589FD6-BF52-4D7D-BF23-AFEB51C1DB7C}" type="pres">
      <dgm:prSet presAssocID="{157A7107-E76E-4E0E-8A6A-480D2339C985}" presName="node" presStyleLbl="node1" presStyleIdx="5" presStyleCnt="7">
        <dgm:presLayoutVars>
          <dgm:bulletEnabled val="1"/>
        </dgm:presLayoutVars>
      </dgm:prSet>
      <dgm:spPr/>
    </dgm:pt>
    <dgm:pt modelId="{5016BF6F-C00F-4D15-BC3E-40F1882CB3D6}" type="pres">
      <dgm:prSet presAssocID="{4AAB0BB2-64BF-4B32-A882-8FE1CAE20457}" presName="sibTrans" presStyleCnt="0"/>
      <dgm:spPr/>
    </dgm:pt>
    <dgm:pt modelId="{1C2A3EC5-DD48-439F-B899-18D1F99746CF}" type="pres">
      <dgm:prSet presAssocID="{4D3D138F-AF45-4B91-BC45-15908E730CC5}" presName="node" presStyleLbl="node1" presStyleIdx="6" presStyleCnt="7">
        <dgm:presLayoutVars>
          <dgm:bulletEnabled val="1"/>
        </dgm:presLayoutVars>
      </dgm:prSet>
      <dgm:spPr/>
    </dgm:pt>
  </dgm:ptLst>
  <dgm:cxnLst>
    <dgm:cxn modelId="{D9A8C713-0304-4530-B03A-287828697F45}" type="presOf" srcId="{71ADDBD0-5D5B-4209-9026-3353BAD30C88}" destId="{68044CB0-6883-4BEF-B18F-FB343DCA84DE}" srcOrd="0" destOrd="0" presId="urn:microsoft.com/office/officeart/2005/8/layout/default"/>
    <dgm:cxn modelId="{2715921E-3EC9-42CE-9C9D-6EF934785CA3}" type="presOf" srcId="{157A7107-E76E-4E0E-8A6A-480D2339C985}" destId="{9D589FD6-BF52-4D7D-BF23-AFEB51C1DB7C}" srcOrd="0" destOrd="0" presId="urn:microsoft.com/office/officeart/2005/8/layout/default"/>
    <dgm:cxn modelId="{D5973E26-AB59-4A79-8005-A537F7042C29}" type="presOf" srcId="{BDCD7679-2148-4B02-BA37-26D4C844C76F}" destId="{03798815-A9B3-4B15-A7BD-9F67A6177581}" srcOrd="0" destOrd="0" presId="urn:microsoft.com/office/officeart/2005/8/layout/default"/>
    <dgm:cxn modelId="{8FB0FB2E-9944-4D5F-9D86-2BDED507AD01}" srcId="{71ADDBD0-5D5B-4209-9026-3353BAD30C88}" destId="{BDCD7679-2148-4B02-BA37-26D4C844C76F}" srcOrd="4" destOrd="0" parTransId="{DD3AE97D-B7CF-4619-89D6-D614CEA13612}" sibTransId="{1DA3B29F-8D23-4E3D-8705-80DF49E328A1}"/>
    <dgm:cxn modelId="{392BC75E-714B-4A61-AD1C-017C53C18605}" type="presOf" srcId="{54512804-79A8-48F8-8A1A-4B55B6A2FB92}" destId="{AAE3456C-D6B4-4A51-97A0-E9D1A85F57DC}" srcOrd="0" destOrd="0" presId="urn:microsoft.com/office/officeart/2005/8/layout/default"/>
    <dgm:cxn modelId="{4F888942-A2F8-47F5-8E21-72FC10F88CB7}" type="presOf" srcId="{510706A5-A976-4E2F-8127-D0934300A32C}" destId="{E8FC9DBC-B7F3-4A4D-BFC6-A31954B9EDFF}" srcOrd="0" destOrd="0" presId="urn:microsoft.com/office/officeart/2005/8/layout/default"/>
    <dgm:cxn modelId="{466FAB52-F0D1-4E3E-A488-04A96E26D526}" srcId="{71ADDBD0-5D5B-4209-9026-3353BAD30C88}" destId="{1DD7081C-6BB9-43C8-B95E-7FE82AFEBC0E}" srcOrd="0" destOrd="0" parTransId="{BE6038E9-1908-4040-821C-31ADF8DFF5DF}" sibTransId="{9ABF1456-E51C-40B3-ADE1-C5C74247BE22}"/>
    <dgm:cxn modelId="{16866056-13D1-4420-A301-B9DBFFBD8342}" srcId="{71ADDBD0-5D5B-4209-9026-3353BAD30C88}" destId="{157A7107-E76E-4E0E-8A6A-480D2339C985}" srcOrd="5" destOrd="0" parTransId="{6632AC94-3D14-4147-BCD7-80E454E1147B}" sibTransId="{4AAB0BB2-64BF-4B32-A882-8FE1CAE20457}"/>
    <dgm:cxn modelId="{58908089-0B7D-4BBE-B082-E77D992F645B}" type="presOf" srcId="{57BF86DF-5F5E-411F-BCF3-E73209FB9C74}" destId="{877C33C6-4FE5-4337-8DA6-EE781FC10F79}" srcOrd="0" destOrd="0" presId="urn:microsoft.com/office/officeart/2005/8/layout/default"/>
    <dgm:cxn modelId="{0C68C489-F21E-4224-A763-B10296E5E7E7}" srcId="{71ADDBD0-5D5B-4209-9026-3353BAD30C88}" destId="{57BF86DF-5F5E-411F-BCF3-E73209FB9C74}" srcOrd="1" destOrd="0" parTransId="{3EB62C26-45E7-4BC8-905E-EDE6D953195C}" sibTransId="{AA22F5F0-929D-4B77-8053-2A91375DD56E}"/>
    <dgm:cxn modelId="{F92C948D-68C9-4377-A535-2AD0ACADD0BF}" srcId="{71ADDBD0-5D5B-4209-9026-3353BAD30C88}" destId="{4D3D138F-AF45-4B91-BC45-15908E730CC5}" srcOrd="6" destOrd="0" parTransId="{BA0FA0C8-65FB-4521-BBAD-AACDAAA915ED}" sibTransId="{DA279DC5-36F0-4D65-A69A-99868D90F1C9}"/>
    <dgm:cxn modelId="{EB4D50BC-8D0D-4C28-88F3-8F33EA1CCD75}" srcId="{71ADDBD0-5D5B-4209-9026-3353BAD30C88}" destId="{54512804-79A8-48F8-8A1A-4B55B6A2FB92}" srcOrd="3" destOrd="0" parTransId="{E42CF75E-575F-4F91-8CA5-311965F26222}" sibTransId="{0DB1575E-39A2-4B3A-8B8D-816B0CA1C1BC}"/>
    <dgm:cxn modelId="{00545FC6-9484-4A82-8839-A3A86D8B7725}" type="presOf" srcId="{1DD7081C-6BB9-43C8-B95E-7FE82AFEBC0E}" destId="{B03C3F96-8560-4B5D-93B4-4BABE7322C96}" srcOrd="0" destOrd="0" presId="urn:microsoft.com/office/officeart/2005/8/layout/default"/>
    <dgm:cxn modelId="{B8741BDB-6D76-4A9B-9D10-2FBE8B609164}" type="presOf" srcId="{4D3D138F-AF45-4B91-BC45-15908E730CC5}" destId="{1C2A3EC5-DD48-439F-B899-18D1F99746CF}" srcOrd="0" destOrd="0" presId="urn:microsoft.com/office/officeart/2005/8/layout/default"/>
    <dgm:cxn modelId="{35101DE7-C3FC-4D4C-8798-603ED28B0453}" srcId="{71ADDBD0-5D5B-4209-9026-3353BAD30C88}" destId="{510706A5-A976-4E2F-8127-D0934300A32C}" srcOrd="2" destOrd="0" parTransId="{B16E39FE-A73F-4F0D-8A9E-38ECFC146562}" sibTransId="{C840EAF9-BD7E-4269-AC03-9F6AD6342426}"/>
    <dgm:cxn modelId="{4EA02B93-9E1F-442C-8820-28BC20EE2578}" type="presParOf" srcId="{68044CB0-6883-4BEF-B18F-FB343DCA84DE}" destId="{B03C3F96-8560-4B5D-93B4-4BABE7322C96}" srcOrd="0" destOrd="0" presId="urn:microsoft.com/office/officeart/2005/8/layout/default"/>
    <dgm:cxn modelId="{FD2274FD-2B56-4715-BE53-991A32DA561F}" type="presParOf" srcId="{68044CB0-6883-4BEF-B18F-FB343DCA84DE}" destId="{1F7FDC5B-213B-4C5A-BCA2-BFA30A45B187}" srcOrd="1" destOrd="0" presId="urn:microsoft.com/office/officeart/2005/8/layout/default"/>
    <dgm:cxn modelId="{97E9EEFF-A491-4B82-8353-9D4C39337F82}" type="presParOf" srcId="{68044CB0-6883-4BEF-B18F-FB343DCA84DE}" destId="{877C33C6-4FE5-4337-8DA6-EE781FC10F79}" srcOrd="2" destOrd="0" presId="urn:microsoft.com/office/officeart/2005/8/layout/default"/>
    <dgm:cxn modelId="{A6096B6B-7628-4121-B954-B00B8D936937}" type="presParOf" srcId="{68044CB0-6883-4BEF-B18F-FB343DCA84DE}" destId="{E8F68988-CC55-414E-B132-6AF0EED18236}" srcOrd="3" destOrd="0" presId="urn:microsoft.com/office/officeart/2005/8/layout/default"/>
    <dgm:cxn modelId="{92769920-DAE6-4E8E-B132-C1D47D83F0C6}" type="presParOf" srcId="{68044CB0-6883-4BEF-B18F-FB343DCA84DE}" destId="{E8FC9DBC-B7F3-4A4D-BFC6-A31954B9EDFF}" srcOrd="4" destOrd="0" presId="urn:microsoft.com/office/officeart/2005/8/layout/default"/>
    <dgm:cxn modelId="{95D45E31-A31F-49C7-973B-3B2C8B943F66}" type="presParOf" srcId="{68044CB0-6883-4BEF-B18F-FB343DCA84DE}" destId="{B60807B7-8740-4C2E-9374-48616F4DA17A}" srcOrd="5" destOrd="0" presId="urn:microsoft.com/office/officeart/2005/8/layout/default"/>
    <dgm:cxn modelId="{3F9ACD4F-3622-4DC5-A8F2-1574F3384E20}" type="presParOf" srcId="{68044CB0-6883-4BEF-B18F-FB343DCA84DE}" destId="{AAE3456C-D6B4-4A51-97A0-E9D1A85F57DC}" srcOrd="6" destOrd="0" presId="urn:microsoft.com/office/officeart/2005/8/layout/default"/>
    <dgm:cxn modelId="{80BF0218-1436-4FEC-97F2-771892335805}" type="presParOf" srcId="{68044CB0-6883-4BEF-B18F-FB343DCA84DE}" destId="{BE7D792A-D5D4-4DD1-9971-E1C7E156D405}" srcOrd="7" destOrd="0" presId="urn:microsoft.com/office/officeart/2005/8/layout/default"/>
    <dgm:cxn modelId="{96F69CAE-73D1-4BB6-AD62-4A296F9430CA}" type="presParOf" srcId="{68044CB0-6883-4BEF-B18F-FB343DCA84DE}" destId="{03798815-A9B3-4B15-A7BD-9F67A6177581}" srcOrd="8" destOrd="0" presId="urn:microsoft.com/office/officeart/2005/8/layout/default"/>
    <dgm:cxn modelId="{5402350B-6A9A-46FA-9635-AA96B5C21979}" type="presParOf" srcId="{68044CB0-6883-4BEF-B18F-FB343DCA84DE}" destId="{5749BCE3-15DF-44E2-B861-E6A8C4FDD679}" srcOrd="9" destOrd="0" presId="urn:microsoft.com/office/officeart/2005/8/layout/default"/>
    <dgm:cxn modelId="{264BCB03-26AE-4042-BD5B-C98EDEDBFC42}" type="presParOf" srcId="{68044CB0-6883-4BEF-B18F-FB343DCA84DE}" destId="{9D589FD6-BF52-4D7D-BF23-AFEB51C1DB7C}" srcOrd="10" destOrd="0" presId="urn:microsoft.com/office/officeart/2005/8/layout/default"/>
    <dgm:cxn modelId="{39FA575A-F4B1-4057-85C8-3BF3F7AA2FE4}" type="presParOf" srcId="{68044CB0-6883-4BEF-B18F-FB343DCA84DE}" destId="{5016BF6F-C00F-4D15-BC3E-40F1882CB3D6}" srcOrd="11" destOrd="0" presId="urn:microsoft.com/office/officeart/2005/8/layout/default"/>
    <dgm:cxn modelId="{0B42D65F-51F4-43C4-BFDA-1B29D91AE75D}" type="presParOf" srcId="{68044CB0-6883-4BEF-B18F-FB343DCA84DE}" destId="{1C2A3EC5-DD48-439F-B899-18D1F99746CF}"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ACB1D0-1F3E-4605-AD97-FEC6A8FE38C1}" type="doc">
      <dgm:prSet loTypeId="urn:microsoft.com/office/officeart/2018/5/layout/IconCircleLabel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CE43B27C-1F00-4E9D-81F0-D6A6AB811643}">
      <dgm:prSet/>
      <dgm:spPr/>
      <dgm:t>
        <a:bodyPr/>
        <a:lstStyle/>
        <a:p>
          <a:pPr>
            <a:lnSpc>
              <a:spcPct val="100000"/>
            </a:lnSpc>
            <a:defRPr cap="all"/>
          </a:pPr>
          <a:r>
            <a:rPr lang="en-IN" dirty="0"/>
            <a:t>Krishnaraj PT – Presentation and Overview</a:t>
          </a:r>
          <a:endParaRPr lang="en-US" dirty="0"/>
        </a:p>
      </dgm:t>
    </dgm:pt>
    <dgm:pt modelId="{1373358F-2123-4FA2-908E-939A7884D3D5}" type="parTrans" cxnId="{437307CC-01AA-4065-8043-B8CD3872DE4B}">
      <dgm:prSet/>
      <dgm:spPr/>
      <dgm:t>
        <a:bodyPr/>
        <a:lstStyle/>
        <a:p>
          <a:endParaRPr lang="en-US"/>
        </a:p>
      </dgm:t>
    </dgm:pt>
    <dgm:pt modelId="{224DC973-A9FF-408B-A202-FF80D3E64E8C}" type="sibTrans" cxnId="{437307CC-01AA-4065-8043-B8CD3872DE4B}">
      <dgm:prSet/>
      <dgm:spPr/>
      <dgm:t>
        <a:bodyPr/>
        <a:lstStyle/>
        <a:p>
          <a:endParaRPr lang="en-US"/>
        </a:p>
      </dgm:t>
    </dgm:pt>
    <dgm:pt modelId="{D8392DF6-E811-48AB-A25D-24C26BB173AA}">
      <dgm:prSet/>
      <dgm:spPr/>
      <dgm:t>
        <a:bodyPr/>
        <a:lstStyle/>
        <a:p>
          <a:pPr>
            <a:lnSpc>
              <a:spcPct val="100000"/>
            </a:lnSpc>
            <a:defRPr cap="all"/>
          </a:pPr>
          <a:r>
            <a:rPr lang="en-IN"/>
            <a:t>Tirth Thesiya – Advantages, Types and Market Leaders</a:t>
          </a:r>
          <a:endParaRPr lang="en-US"/>
        </a:p>
      </dgm:t>
    </dgm:pt>
    <dgm:pt modelId="{B6E080A4-1E15-4481-A14B-47D8B3A00614}" type="parTrans" cxnId="{D0E6B5AB-DCFB-4C3B-BD60-2FB7B71AEE1F}">
      <dgm:prSet/>
      <dgm:spPr/>
      <dgm:t>
        <a:bodyPr/>
        <a:lstStyle/>
        <a:p>
          <a:endParaRPr lang="en-US"/>
        </a:p>
      </dgm:t>
    </dgm:pt>
    <dgm:pt modelId="{EA15B7BC-1888-4550-AFC2-52FDEF6BDC09}" type="sibTrans" cxnId="{D0E6B5AB-DCFB-4C3B-BD60-2FB7B71AEE1F}">
      <dgm:prSet/>
      <dgm:spPr/>
      <dgm:t>
        <a:bodyPr/>
        <a:lstStyle/>
        <a:p>
          <a:endParaRPr lang="en-US"/>
        </a:p>
      </dgm:t>
    </dgm:pt>
    <dgm:pt modelId="{5EB7AF39-53C4-44B8-B23E-CF22665B60BE}">
      <dgm:prSet/>
      <dgm:spPr/>
      <dgm:t>
        <a:bodyPr/>
        <a:lstStyle/>
        <a:p>
          <a:pPr>
            <a:lnSpc>
              <a:spcPct val="100000"/>
            </a:lnSpc>
            <a:defRPr cap="all"/>
          </a:pPr>
          <a:r>
            <a:rPr lang="en-IN"/>
            <a:t>Pranaav Suratwala – Design Changes over the Years and Engines</a:t>
          </a:r>
          <a:endParaRPr lang="en-US"/>
        </a:p>
      </dgm:t>
    </dgm:pt>
    <dgm:pt modelId="{6F80BFEA-2EE1-4832-8A08-013A550CB815}" type="parTrans" cxnId="{3AD3E2DF-B2B6-48ED-8C3C-7167438C904E}">
      <dgm:prSet/>
      <dgm:spPr/>
      <dgm:t>
        <a:bodyPr/>
        <a:lstStyle/>
        <a:p>
          <a:endParaRPr lang="en-US"/>
        </a:p>
      </dgm:t>
    </dgm:pt>
    <dgm:pt modelId="{61186CBD-7751-476D-8C22-5CF84CD58C30}" type="sibTrans" cxnId="{3AD3E2DF-B2B6-48ED-8C3C-7167438C904E}">
      <dgm:prSet/>
      <dgm:spPr/>
      <dgm:t>
        <a:bodyPr/>
        <a:lstStyle/>
        <a:p>
          <a:endParaRPr lang="en-US"/>
        </a:p>
      </dgm:t>
    </dgm:pt>
    <dgm:pt modelId="{D26577B3-D80B-496A-B432-EC58147EED07}">
      <dgm:prSet/>
      <dgm:spPr/>
      <dgm:t>
        <a:bodyPr/>
        <a:lstStyle/>
        <a:p>
          <a:pPr>
            <a:lnSpc>
              <a:spcPct val="100000"/>
            </a:lnSpc>
            <a:defRPr cap="all"/>
          </a:pPr>
          <a:r>
            <a:rPr lang="en-IN"/>
            <a:t>Devanshu Surana – Pricing, Maintenance and Availability</a:t>
          </a:r>
          <a:endParaRPr lang="en-US"/>
        </a:p>
      </dgm:t>
    </dgm:pt>
    <dgm:pt modelId="{CE93E3CA-CA26-45F4-BA6E-D29A1895C301}" type="parTrans" cxnId="{BC177909-D66D-41ED-ABCF-220214C1CE55}">
      <dgm:prSet/>
      <dgm:spPr/>
      <dgm:t>
        <a:bodyPr/>
        <a:lstStyle/>
        <a:p>
          <a:endParaRPr lang="en-US"/>
        </a:p>
      </dgm:t>
    </dgm:pt>
    <dgm:pt modelId="{D610010B-680F-4623-896D-8CD537A0C3A3}" type="sibTrans" cxnId="{BC177909-D66D-41ED-ABCF-220214C1CE55}">
      <dgm:prSet/>
      <dgm:spPr/>
      <dgm:t>
        <a:bodyPr/>
        <a:lstStyle/>
        <a:p>
          <a:endParaRPr lang="en-US"/>
        </a:p>
      </dgm:t>
    </dgm:pt>
    <dgm:pt modelId="{C0B24435-068B-4827-9802-832BC935C925}" type="pres">
      <dgm:prSet presAssocID="{DEACB1D0-1F3E-4605-AD97-FEC6A8FE38C1}" presName="root" presStyleCnt="0">
        <dgm:presLayoutVars>
          <dgm:dir/>
          <dgm:resizeHandles val="exact"/>
        </dgm:presLayoutVars>
      </dgm:prSet>
      <dgm:spPr/>
    </dgm:pt>
    <dgm:pt modelId="{D7C418B5-F050-49AC-8EC3-4106F9BB06D7}" type="pres">
      <dgm:prSet presAssocID="{CE43B27C-1F00-4E9D-81F0-D6A6AB811643}" presName="compNode" presStyleCnt="0"/>
      <dgm:spPr/>
    </dgm:pt>
    <dgm:pt modelId="{EDB723BB-BAB0-48E7-A477-7E2B7E8182E4}" type="pres">
      <dgm:prSet presAssocID="{CE43B27C-1F00-4E9D-81F0-D6A6AB811643}" presName="iconBgRect" presStyleLbl="bgShp" presStyleIdx="0" presStyleCnt="4"/>
      <dgm:spPr/>
    </dgm:pt>
    <dgm:pt modelId="{57BDC75A-9C38-41D8-A445-AF7F862DC282}" type="pres">
      <dgm:prSet presAssocID="{CE43B27C-1F00-4E9D-81F0-D6A6AB81164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1FFA2F95-5701-4BAE-AC72-4919C1D76E6E}" type="pres">
      <dgm:prSet presAssocID="{CE43B27C-1F00-4E9D-81F0-D6A6AB811643}" presName="spaceRect" presStyleCnt="0"/>
      <dgm:spPr/>
    </dgm:pt>
    <dgm:pt modelId="{524804D4-0115-4AE8-905F-94827E43A20C}" type="pres">
      <dgm:prSet presAssocID="{CE43B27C-1F00-4E9D-81F0-D6A6AB811643}" presName="textRect" presStyleLbl="revTx" presStyleIdx="0" presStyleCnt="4">
        <dgm:presLayoutVars>
          <dgm:chMax val="1"/>
          <dgm:chPref val="1"/>
        </dgm:presLayoutVars>
      </dgm:prSet>
      <dgm:spPr/>
    </dgm:pt>
    <dgm:pt modelId="{C38E2A50-EE7A-4ED3-B438-A1CD43167017}" type="pres">
      <dgm:prSet presAssocID="{224DC973-A9FF-408B-A202-FF80D3E64E8C}" presName="sibTrans" presStyleCnt="0"/>
      <dgm:spPr/>
    </dgm:pt>
    <dgm:pt modelId="{4D6ADB35-86B8-4767-8DC9-EC4501007F1F}" type="pres">
      <dgm:prSet presAssocID="{D8392DF6-E811-48AB-A25D-24C26BB173AA}" presName="compNode" presStyleCnt="0"/>
      <dgm:spPr/>
    </dgm:pt>
    <dgm:pt modelId="{0FFC9754-BE2B-4639-94C7-E2FC09483129}" type="pres">
      <dgm:prSet presAssocID="{D8392DF6-E811-48AB-A25D-24C26BB173AA}" presName="iconBgRect" presStyleLbl="bgShp" presStyleIdx="1" presStyleCnt="4"/>
      <dgm:spPr/>
    </dgm:pt>
    <dgm:pt modelId="{1909F47A-4044-4A5A-9833-353A9B54685D}" type="pres">
      <dgm:prSet presAssocID="{D8392DF6-E811-48AB-A25D-24C26BB173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cial Network"/>
        </a:ext>
      </dgm:extLst>
    </dgm:pt>
    <dgm:pt modelId="{98D3BF53-EF8C-406E-8B07-66ABF9166EC5}" type="pres">
      <dgm:prSet presAssocID="{D8392DF6-E811-48AB-A25D-24C26BB173AA}" presName="spaceRect" presStyleCnt="0"/>
      <dgm:spPr/>
    </dgm:pt>
    <dgm:pt modelId="{748A88E8-8C9D-40F7-8BCD-522A00336947}" type="pres">
      <dgm:prSet presAssocID="{D8392DF6-E811-48AB-A25D-24C26BB173AA}" presName="textRect" presStyleLbl="revTx" presStyleIdx="1" presStyleCnt="4">
        <dgm:presLayoutVars>
          <dgm:chMax val="1"/>
          <dgm:chPref val="1"/>
        </dgm:presLayoutVars>
      </dgm:prSet>
      <dgm:spPr/>
    </dgm:pt>
    <dgm:pt modelId="{02F4F3B8-F969-4F5F-9A62-4DA60E02BEDB}" type="pres">
      <dgm:prSet presAssocID="{EA15B7BC-1888-4550-AFC2-52FDEF6BDC09}" presName="sibTrans" presStyleCnt="0"/>
      <dgm:spPr/>
    </dgm:pt>
    <dgm:pt modelId="{4DBF38BE-E737-4BA1-85ED-322F98A53B56}" type="pres">
      <dgm:prSet presAssocID="{5EB7AF39-53C4-44B8-B23E-CF22665B60BE}" presName="compNode" presStyleCnt="0"/>
      <dgm:spPr/>
    </dgm:pt>
    <dgm:pt modelId="{A94803ED-6343-4693-BF23-BC3237B45295}" type="pres">
      <dgm:prSet presAssocID="{5EB7AF39-53C4-44B8-B23E-CF22665B60BE}" presName="iconBgRect" presStyleLbl="bgShp" presStyleIdx="2" presStyleCnt="4"/>
      <dgm:spPr/>
    </dgm:pt>
    <dgm:pt modelId="{3A75D1A9-AFEA-4E03-AC2D-E840FD563EDA}" type="pres">
      <dgm:prSet presAssocID="{5EB7AF39-53C4-44B8-B23E-CF22665B60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BEF98900-2DA3-4A54-BAA6-F6F1F145B63E}" type="pres">
      <dgm:prSet presAssocID="{5EB7AF39-53C4-44B8-B23E-CF22665B60BE}" presName="spaceRect" presStyleCnt="0"/>
      <dgm:spPr/>
    </dgm:pt>
    <dgm:pt modelId="{6769C7C8-C664-492A-9669-F7B1DD50F40A}" type="pres">
      <dgm:prSet presAssocID="{5EB7AF39-53C4-44B8-B23E-CF22665B60BE}" presName="textRect" presStyleLbl="revTx" presStyleIdx="2" presStyleCnt="4">
        <dgm:presLayoutVars>
          <dgm:chMax val="1"/>
          <dgm:chPref val="1"/>
        </dgm:presLayoutVars>
      </dgm:prSet>
      <dgm:spPr/>
    </dgm:pt>
    <dgm:pt modelId="{2218DFFA-4BD3-4F3F-8138-D77A5EB9ABE6}" type="pres">
      <dgm:prSet presAssocID="{61186CBD-7751-476D-8C22-5CF84CD58C30}" presName="sibTrans" presStyleCnt="0"/>
      <dgm:spPr/>
    </dgm:pt>
    <dgm:pt modelId="{F039AEA1-4EA7-474A-8D28-67F947FF4B4A}" type="pres">
      <dgm:prSet presAssocID="{D26577B3-D80B-496A-B432-EC58147EED07}" presName="compNode" presStyleCnt="0"/>
      <dgm:spPr/>
    </dgm:pt>
    <dgm:pt modelId="{CB2E12B2-2636-4AB0-84B1-75A69A3D1E53}" type="pres">
      <dgm:prSet presAssocID="{D26577B3-D80B-496A-B432-EC58147EED07}" presName="iconBgRect" presStyleLbl="bgShp" presStyleIdx="3" presStyleCnt="4"/>
      <dgm:spPr/>
    </dgm:pt>
    <dgm:pt modelId="{02463DF6-F0BB-4CD6-82C1-82DCEFDE26F0}" type="pres">
      <dgm:prSet presAssocID="{D26577B3-D80B-496A-B432-EC58147EED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nabata Tree"/>
        </a:ext>
      </dgm:extLst>
    </dgm:pt>
    <dgm:pt modelId="{ACB11B09-6DFE-40C9-9F01-8ED617398A33}" type="pres">
      <dgm:prSet presAssocID="{D26577B3-D80B-496A-B432-EC58147EED07}" presName="spaceRect" presStyleCnt="0"/>
      <dgm:spPr/>
    </dgm:pt>
    <dgm:pt modelId="{87133192-2B72-4F41-8E23-AD554200DB19}" type="pres">
      <dgm:prSet presAssocID="{D26577B3-D80B-496A-B432-EC58147EED07}" presName="textRect" presStyleLbl="revTx" presStyleIdx="3" presStyleCnt="4">
        <dgm:presLayoutVars>
          <dgm:chMax val="1"/>
          <dgm:chPref val="1"/>
        </dgm:presLayoutVars>
      </dgm:prSet>
      <dgm:spPr/>
    </dgm:pt>
  </dgm:ptLst>
  <dgm:cxnLst>
    <dgm:cxn modelId="{BC177909-D66D-41ED-ABCF-220214C1CE55}" srcId="{DEACB1D0-1F3E-4605-AD97-FEC6A8FE38C1}" destId="{D26577B3-D80B-496A-B432-EC58147EED07}" srcOrd="3" destOrd="0" parTransId="{CE93E3CA-CA26-45F4-BA6E-D29A1895C301}" sibTransId="{D610010B-680F-4623-896D-8CD537A0C3A3}"/>
    <dgm:cxn modelId="{2B1F0E34-3E50-4819-B1D6-52A9F37F2415}" type="presOf" srcId="{5EB7AF39-53C4-44B8-B23E-CF22665B60BE}" destId="{6769C7C8-C664-492A-9669-F7B1DD50F40A}" srcOrd="0" destOrd="0" presId="urn:microsoft.com/office/officeart/2018/5/layout/IconCircleLabelList"/>
    <dgm:cxn modelId="{D0E6B5AB-DCFB-4C3B-BD60-2FB7B71AEE1F}" srcId="{DEACB1D0-1F3E-4605-AD97-FEC6A8FE38C1}" destId="{D8392DF6-E811-48AB-A25D-24C26BB173AA}" srcOrd="1" destOrd="0" parTransId="{B6E080A4-1E15-4481-A14B-47D8B3A00614}" sibTransId="{EA15B7BC-1888-4550-AFC2-52FDEF6BDC09}"/>
    <dgm:cxn modelId="{437307CC-01AA-4065-8043-B8CD3872DE4B}" srcId="{DEACB1D0-1F3E-4605-AD97-FEC6A8FE38C1}" destId="{CE43B27C-1F00-4E9D-81F0-D6A6AB811643}" srcOrd="0" destOrd="0" parTransId="{1373358F-2123-4FA2-908E-939A7884D3D5}" sibTransId="{224DC973-A9FF-408B-A202-FF80D3E64E8C}"/>
    <dgm:cxn modelId="{B7E941D7-E6A8-4C06-A7C7-4C9A1BC96E11}" type="presOf" srcId="{DEACB1D0-1F3E-4605-AD97-FEC6A8FE38C1}" destId="{C0B24435-068B-4827-9802-832BC935C925}" srcOrd="0" destOrd="0" presId="urn:microsoft.com/office/officeart/2018/5/layout/IconCircleLabelList"/>
    <dgm:cxn modelId="{3AD3E2DF-B2B6-48ED-8C3C-7167438C904E}" srcId="{DEACB1D0-1F3E-4605-AD97-FEC6A8FE38C1}" destId="{5EB7AF39-53C4-44B8-B23E-CF22665B60BE}" srcOrd="2" destOrd="0" parTransId="{6F80BFEA-2EE1-4832-8A08-013A550CB815}" sibTransId="{61186CBD-7751-476D-8C22-5CF84CD58C30}"/>
    <dgm:cxn modelId="{587D42E5-4D7E-4F7D-94B1-B2EA2DBF1EB1}" type="presOf" srcId="{CE43B27C-1F00-4E9D-81F0-D6A6AB811643}" destId="{524804D4-0115-4AE8-905F-94827E43A20C}" srcOrd="0" destOrd="0" presId="urn:microsoft.com/office/officeart/2018/5/layout/IconCircleLabelList"/>
    <dgm:cxn modelId="{7D23B4EA-443C-4514-9709-4BAD83568DF5}" type="presOf" srcId="{D8392DF6-E811-48AB-A25D-24C26BB173AA}" destId="{748A88E8-8C9D-40F7-8BCD-522A00336947}" srcOrd="0" destOrd="0" presId="urn:microsoft.com/office/officeart/2018/5/layout/IconCircleLabelList"/>
    <dgm:cxn modelId="{C3A524F6-5E51-41F2-8E5F-752C66776891}" type="presOf" srcId="{D26577B3-D80B-496A-B432-EC58147EED07}" destId="{87133192-2B72-4F41-8E23-AD554200DB19}" srcOrd="0" destOrd="0" presId="urn:microsoft.com/office/officeart/2018/5/layout/IconCircleLabelList"/>
    <dgm:cxn modelId="{452EA9A1-93E3-441C-9A48-A3FE60AA4B1A}" type="presParOf" srcId="{C0B24435-068B-4827-9802-832BC935C925}" destId="{D7C418B5-F050-49AC-8EC3-4106F9BB06D7}" srcOrd="0" destOrd="0" presId="urn:microsoft.com/office/officeart/2018/5/layout/IconCircleLabelList"/>
    <dgm:cxn modelId="{4772B708-17C5-4C3B-B0C4-8B29D3C22627}" type="presParOf" srcId="{D7C418B5-F050-49AC-8EC3-4106F9BB06D7}" destId="{EDB723BB-BAB0-48E7-A477-7E2B7E8182E4}" srcOrd="0" destOrd="0" presId="urn:microsoft.com/office/officeart/2018/5/layout/IconCircleLabelList"/>
    <dgm:cxn modelId="{4148CF1F-33CD-4022-A8ED-37C4ABAB59E0}" type="presParOf" srcId="{D7C418B5-F050-49AC-8EC3-4106F9BB06D7}" destId="{57BDC75A-9C38-41D8-A445-AF7F862DC282}" srcOrd="1" destOrd="0" presId="urn:microsoft.com/office/officeart/2018/5/layout/IconCircleLabelList"/>
    <dgm:cxn modelId="{6B05AA65-4655-4E2B-B079-0CC2DFF7AB4C}" type="presParOf" srcId="{D7C418B5-F050-49AC-8EC3-4106F9BB06D7}" destId="{1FFA2F95-5701-4BAE-AC72-4919C1D76E6E}" srcOrd="2" destOrd="0" presId="urn:microsoft.com/office/officeart/2018/5/layout/IconCircleLabelList"/>
    <dgm:cxn modelId="{CC686F64-58D0-4927-9995-09A3B88ECEDF}" type="presParOf" srcId="{D7C418B5-F050-49AC-8EC3-4106F9BB06D7}" destId="{524804D4-0115-4AE8-905F-94827E43A20C}" srcOrd="3" destOrd="0" presId="urn:microsoft.com/office/officeart/2018/5/layout/IconCircleLabelList"/>
    <dgm:cxn modelId="{A4AFE953-8E31-44C3-A9D9-2549A47E4657}" type="presParOf" srcId="{C0B24435-068B-4827-9802-832BC935C925}" destId="{C38E2A50-EE7A-4ED3-B438-A1CD43167017}" srcOrd="1" destOrd="0" presId="urn:microsoft.com/office/officeart/2018/5/layout/IconCircleLabelList"/>
    <dgm:cxn modelId="{491C8627-CAAC-4D6E-B465-5C014D5C2F09}" type="presParOf" srcId="{C0B24435-068B-4827-9802-832BC935C925}" destId="{4D6ADB35-86B8-4767-8DC9-EC4501007F1F}" srcOrd="2" destOrd="0" presId="urn:microsoft.com/office/officeart/2018/5/layout/IconCircleLabelList"/>
    <dgm:cxn modelId="{3BB931B9-21E8-43E5-B435-2E27D4AE772B}" type="presParOf" srcId="{4D6ADB35-86B8-4767-8DC9-EC4501007F1F}" destId="{0FFC9754-BE2B-4639-94C7-E2FC09483129}" srcOrd="0" destOrd="0" presId="urn:microsoft.com/office/officeart/2018/5/layout/IconCircleLabelList"/>
    <dgm:cxn modelId="{03B9EC09-9EBF-4502-B459-97C15ABE2DCC}" type="presParOf" srcId="{4D6ADB35-86B8-4767-8DC9-EC4501007F1F}" destId="{1909F47A-4044-4A5A-9833-353A9B54685D}" srcOrd="1" destOrd="0" presId="urn:microsoft.com/office/officeart/2018/5/layout/IconCircleLabelList"/>
    <dgm:cxn modelId="{85384497-73CF-4075-93D0-FD3834A8531F}" type="presParOf" srcId="{4D6ADB35-86B8-4767-8DC9-EC4501007F1F}" destId="{98D3BF53-EF8C-406E-8B07-66ABF9166EC5}" srcOrd="2" destOrd="0" presId="urn:microsoft.com/office/officeart/2018/5/layout/IconCircleLabelList"/>
    <dgm:cxn modelId="{A20DED79-AC28-4E7B-BB4B-DA43BF22F5F6}" type="presParOf" srcId="{4D6ADB35-86B8-4767-8DC9-EC4501007F1F}" destId="{748A88E8-8C9D-40F7-8BCD-522A00336947}" srcOrd="3" destOrd="0" presId="urn:microsoft.com/office/officeart/2018/5/layout/IconCircleLabelList"/>
    <dgm:cxn modelId="{A71974E0-FBCB-4073-87DB-AD9B40FCFC61}" type="presParOf" srcId="{C0B24435-068B-4827-9802-832BC935C925}" destId="{02F4F3B8-F969-4F5F-9A62-4DA60E02BEDB}" srcOrd="3" destOrd="0" presId="urn:microsoft.com/office/officeart/2018/5/layout/IconCircleLabelList"/>
    <dgm:cxn modelId="{7530E2F4-8F0A-4756-AD50-052BF2ED2025}" type="presParOf" srcId="{C0B24435-068B-4827-9802-832BC935C925}" destId="{4DBF38BE-E737-4BA1-85ED-322F98A53B56}" srcOrd="4" destOrd="0" presId="urn:microsoft.com/office/officeart/2018/5/layout/IconCircleLabelList"/>
    <dgm:cxn modelId="{ECCC868D-C76F-4175-976A-1863A7A0AEB8}" type="presParOf" srcId="{4DBF38BE-E737-4BA1-85ED-322F98A53B56}" destId="{A94803ED-6343-4693-BF23-BC3237B45295}" srcOrd="0" destOrd="0" presId="urn:microsoft.com/office/officeart/2018/5/layout/IconCircleLabelList"/>
    <dgm:cxn modelId="{99927255-2902-43F7-8380-1DF765754637}" type="presParOf" srcId="{4DBF38BE-E737-4BA1-85ED-322F98A53B56}" destId="{3A75D1A9-AFEA-4E03-AC2D-E840FD563EDA}" srcOrd="1" destOrd="0" presId="urn:microsoft.com/office/officeart/2018/5/layout/IconCircleLabelList"/>
    <dgm:cxn modelId="{A8915C1D-F203-472F-ACBB-6E4C7E500487}" type="presParOf" srcId="{4DBF38BE-E737-4BA1-85ED-322F98A53B56}" destId="{BEF98900-2DA3-4A54-BAA6-F6F1F145B63E}" srcOrd="2" destOrd="0" presId="urn:microsoft.com/office/officeart/2018/5/layout/IconCircleLabelList"/>
    <dgm:cxn modelId="{1E6EE719-9E99-4ADB-8D00-5006DE60AB0C}" type="presParOf" srcId="{4DBF38BE-E737-4BA1-85ED-322F98A53B56}" destId="{6769C7C8-C664-492A-9669-F7B1DD50F40A}" srcOrd="3" destOrd="0" presId="urn:microsoft.com/office/officeart/2018/5/layout/IconCircleLabelList"/>
    <dgm:cxn modelId="{4100600E-1DD7-4D4E-9664-4A396F01139E}" type="presParOf" srcId="{C0B24435-068B-4827-9802-832BC935C925}" destId="{2218DFFA-4BD3-4F3F-8138-D77A5EB9ABE6}" srcOrd="5" destOrd="0" presId="urn:microsoft.com/office/officeart/2018/5/layout/IconCircleLabelList"/>
    <dgm:cxn modelId="{83849938-59DB-4968-897B-56D4DD6C182D}" type="presParOf" srcId="{C0B24435-068B-4827-9802-832BC935C925}" destId="{F039AEA1-4EA7-474A-8D28-67F947FF4B4A}" srcOrd="6" destOrd="0" presId="urn:microsoft.com/office/officeart/2018/5/layout/IconCircleLabelList"/>
    <dgm:cxn modelId="{54665374-93D6-4C3B-9E28-5DBD60C90508}" type="presParOf" srcId="{F039AEA1-4EA7-474A-8D28-67F947FF4B4A}" destId="{CB2E12B2-2636-4AB0-84B1-75A69A3D1E53}" srcOrd="0" destOrd="0" presId="urn:microsoft.com/office/officeart/2018/5/layout/IconCircleLabelList"/>
    <dgm:cxn modelId="{976402FF-AC24-4EC7-A133-AA3CCF30E4BC}" type="presParOf" srcId="{F039AEA1-4EA7-474A-8D28-67F947FF4B4A}" destId="{02463DF6-F0BB-4CD6-82C1-82DCEFDE26F0}" srcOrd="1" destOrd="0" presId="urn:microsoft.com/office/officeart/2018/5/layout/IconCircleLabelList"/>
    <dgm:cxn modelId="{D3CAB56B-950D-4C92-8652-A0D4C28CFFF5}" type="presParOf" srcId="{F039AEA1-4EA7-474A-8D28-67F947FF4B4A}" destId="{ACB11B09-6DFE-40C9-9F01-8ED617398A33}" srcOrd="2" destOrd="0" presId="urn:microsoft.com/office/officeart/2018/5/layout/IconCircleLabelList"/>
    <dgm:cxn modelId="{C068DB18-BBAA-4FFF-939D-7B49A1F7DF45}" type="presParOf" srcId="{F039AEA1-4EA7-474A-8D28-67F947FF4B4A}" destId="{87133192-2B72-4F41-8E23-AD554200DB1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11326-50A6-44A8-98CF-242666D06D6E}">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66CF4-5792-4AB7-8D51-1A298CEFCF0E}">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The most obvious change for everyday people was that cars gave them a way to get around quickly. Suddenly, people had a new mode of transportation that could get them more places, which meant leisure travel became something common folk could afford.</a:t>
          </a:r>
        </a:p>
      </dsp:txBody>
      <dsp:txXfrm>
        <a:off x="0" y="0"/>
        <a:ext cx="10515600" cy="2175669"/>
      </dsp:txXfrm>
    </dsp:sp>
    <dsp:sp modelId="{B85369EF-9723-4C6E-8904-BB9C9DECB24B}">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86C5C4-BC88-415C-938B-BFA5C72D289E}">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Where people live has also been influenced by the automobile. Up until the early 1900s, few people lived more than a few miles from where they grew up. It was a matter of choice and logistics. Before cars were invented moving just a short distance away meant hours of buggy travel on rough roads. The rise of suburban areas also wouldn’t have been possible without the automobile.</a:t>
          </a:r>
        </a:p>
      </dsp:txBody>
      <dsp:txXfrm>
        <a:off x="0" y="2175669"/>
        <a:ext cx="10515600" cy="2175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C3F96-8560-4B5D-93B4-4BABE7322C96}">
      <dsp:nvSpPr>
        <dsp:cNvPr id="0" name=""/>
        <dsp:cNvSpPr/>
      </dsp:nvSpPr>
      <dsp:spPr>
        <a:xfrm>
          <a:off x="3080" y="587032"/>
          <a:ext cx="2444055" cy="146643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a:t>Health and Emergencies. </a:t>
          </a:r>
          <a:endParaRPr lang="en-US" sz="2900" kern="1200"/>
        </a:p>
      </dsp:txBody>
      <dsp:txXfrm>
        <a:off x="3080" y="587032"/>
        <a:ext cx="2444055" cy="1466433"/>
      </dsp:txXfrm>
    </dsp:sp>
    <dsp:sp modelId="{877C33C6-4FE5-4337-8DA6-EE781FC10F79}">
      <dsp:nvSpPr>
        <dsp:cNvPr id="0" name=""/>
        <dsp:cNvSpPr/>
      </dsp:nvSpPr>
      <dsp:spPr>
        <a:xfrm>
          <a:off x="2691541" y="587032"/>
          <a:ext cx="2444055" cy="14664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a:t>Independence and Freedom. </a:t>
          </a:r>
          <a:endParaRPr lang="en-US" sz="2900" kern="1200"/>
        </a:p>
      </dsp:txBody>
      <dsp:txXfrm>
        <a:off x="2691541" y="587032"/>
        <a:ext cx="2444055" cy="1466433"/>
      </dsp:txXfrm>
    </dsp:sp>
    <dsp:sp modelId="{E8FC9DBC-B7F3-4A4D-BFC6-A31954B9EDFF}">
      <dsp:nvSpPr>
        <dsp:cNvPr id="0" name=""/>
        <dsp:cNvSpPr/>
      </dsp:nvSpPr>
      <dsp:spPr>
        <a:xfrm>
          <a:off x="5380002" y="587032"/>
          <a:ext cx="2444055" cy="146643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a:t>Privacy.</a:t>
          </a:r>
          <a:endParaRPr lang="en-US" sz="2900" kern="1200"/>
        </a:p>
      </dsp:txBody>
      <dsp:txXfrm>
        <a:off x="5380002" y="587032"/>
        <a:ext cx="2444055" cy="1466433"/>
      </dsp:txXfrm>
    </dsp:sp>
    <dsp:sp modelId="{AAE3456C-D6B4-4A51-97A0-E9D1A85F57DC}">
      <dsp:nvSpPr>
        <dsp:cNvPr id="0" name=""/>
        <dsp:cNvSpPr/>
      </dsp:nvSpPr>
      <dsp:spPr>
        <a:xfrm>
          <a:off x="8068463" y="587032"/>
          <a:ext cx="2444055" cy="14664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a:t>Safety. </a:t>
          </a:r>
          <a:endParaRPr lang="en-US" sz="2900" kern="1200"/>
        </a:p>
      </dsp:txBody>
      <dsp:txXfrm>
        <a:off x="8068463" y="587032"/>
        <a:ext cx="2444055" cy="1466433"/>
      </dsp:txXfrm>
    </dsp:sp>
    <dsp:sp modelId="{03798815-A9B3-4B15-A7BD-9F67A6177581}">
      <dsp:nvSpPr>
        <dsp:cNvPr id="0" name=""/>
        <dsp:cNvSpPr/>
      </dsp:nvSpPr>
      <dsp:spPr>
        <a:xfrm>
          <a:off x="1347311" y="2297871"/>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a:t>Save Time. </a:t>
          </a:r>
          <a:endParaRPr lang="en-US" sz="2900" kern="1200"/>
        </a:p>
      </dsp:txBody>
      <dsp:txXfrm>
        <a:off x="1347311" y="2297871"/>
        <a:ext cx="2444055" cy="1466433"/>
      </dsp:txXfrm>
    </dsp:sp>
    <dsp:sp modelId="{9D589FD6-BF52-4D7D-BF23-AFEB51C1DB7C}">
      <dsp:nvSpPr>
        <dsp:cNvPr id="0" name=""/>
        <dsp:cNvSpPr/>
      </dsp:nvSpPr>
      <dsp:spPr>
        <a:xfrm>
          <a:off x="4035772" y="2297871"/>
          <a:ext cx="2444055" cy="146643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a:t>Take Pleasure Trips. </a:t>
          </a:r>
          <a:endParaRPr lang="en-US" sz="2900" kern="1200"/>
        </a:p>
      </dsp:txBody>
      <dsp:txXfrm>
        <a:off x="4035772" y="2297871"/>
        <a:ext cx="2444055" cy="1466433"/>
      </dsp:txXfrm>
    </dsp:sp>
    <dsp:sp modelId="{1C2A3EC5-DD48-439F-B899-18D1F99746CF}">
      <dsp:nvSpPr>
        <dsp:cNvPr id="0" name=""/>
        <dsp:cNvSpPr/>
      </dsp:nvSpPr>
      <dsp:spPr>
        <a:xfrm>
          <a:off x="6724233" y="2297871"/>
          <a:ext cx="2444055" cy="14664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a:t>Flexibility.</a:t>
          </a:r>
          <a:endParaRPr lang="en-US" sz="2900" kern="1200"/>
        </a:p>
      </dsp:txBody>
      <dsp:txXfrm>
        <a:off x="6724233" y="2297871"/>
        <a:ext cx="2444055" cy="1466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723BB-BAB0-48E7-A477-7E2B7E8182E4}">
      <dsp:nvSpPr>
        <dsp:cNvPr id="0" name=""/>
        <dsp:cNvSpPr/>
      </dsp:nvSpPr>
      <dsp:spPr>
        <a:xfrm>
          <a:off x="973190" y="987326"/>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DC75A-9C38-41D8-A445-AF7F862DC282}">
      <dsp:nvSpPr>
        <dsp:cNvPr id="0" name=""/>
        <dsp:cNvSpPr/>
      </dsp:nvSpPr>
      <dsp:spPr>
        <a:xfrm>
          <a:off x="1242597" y="125673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4804D4-0115-4AE8-905F-94827E43A20C}">
      <dsp:nvSpPr>
        <dsp:cNvPr id="0" name=""/>
        <dsp:cNvSpPr/>
      </dsp:nvSpPr>
      <dsp:spPr>
        <a:xfrm>
          <a:off x="569079"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dirty="0"/>
            <a:t>Krishnaraj PT – Presentation and Overview</a:t>
          </a:r>
          <a:endParaRPr lang="en-US" sz="1500" kern="1200" dirty="0"/>
        </a:p>
      </dsp:txBody>
      <dsp:txXfrm>
        <a:off x="569079" y="2645217"/>
        <a:ext cx="2072362" cy="720000"/>
      </dsp:txXfrm>
    </dsp:sp>
    <dsp:sp modelId="{0FFC9754-BE2B-4639-94C7-E2FC09483129}">
      <dsp:nvSpPr>
        <dsp:cNvPr id="0" name=""/>
        <dsp:cNvSpPr/>
      </dsp:nvSpPr>
      <dsp:spPr>
        <a:xfrm>
          <a:off x="3408216" y="987326"/>
          <a:ext cx="1264141" cy="1264141"/>
        </a:xfrm>
        <a:prstGeom prst="ellipse">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dsp:style>
    </dsp:sp>
    <dsp:sp modelId="{1909F47A-4044-4A5A-9833-353A9B54685D}">
      <dsp:nvSpPr>
        <dsp:cNvPr id="0" name=""/>
        <dsp:cNvSpPr/>
      </dsp:nvSpPr>
      <dsp:spPr>
        <a:xfrm>
          <a:off x="3677623" y="125673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8A88E8-8C9D-40F7-8BCD-522A00336947}">
      <dsp:nvSpPr>
        <dsp:cNvPr id="0" name=""/>
        <dsp:cNvSpPr/>
      </dsp:nvSpPr>
      <dsp:spPr>
        <a:xfrm>
          <a:off x="3004105"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Tirth Thesiya – Advantages, Types and Market Leaders</a:t>
          </a:r>
          <a:endParaRPr lang="en-US" sz="1500" kern="1200"/>
        </a:p>
      </dsp:txBody>
      <dsp:txXfrm>
        <a:off x="3004105" y="2645217"/>
        <a:ext cx="2072362" cy="720000"/>
      </dsp:txXfrm>
    </dsp:sp>
    <dsp:sp modelId="{A94803ED-6343-4693-BF23-BC3237B45295}">
      <dsp:nvSpPr>
        <dsp:cNvPr id="0" name=""/>
        <dsp:cNvSpPr/>
      </dsp:nvSpPr>
      <dsp:spPr>
        <a:xfrm>
          <a:off x="5843242" y="987326"/>
          <a:ext cx="1264141" cy="1264141"/>
        </a:xfrm>
        <a:prstGeom prst="ellipse">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dsp:style>
    </dsp:sp>
    <dsp:sp modelId="{3A75D1A9-AFEA-4E03-AC2D-E840FD563EDA}">
      <dsp:nvSpPr>
        <dsp:cNvPr id="0" name=""/>
        <dsp:cNvSpPr/>
      </dsp:nvSpPr>
      <dsp:spPr>
        <a:xfrm>
          <a:off x="6112649" y="125673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C7C8-C664-492A-9669-F7B1DD50F40A}">
      <dsp:nvSpPr>
        <dsp:cNvPr id="0" name=""/>
        <dsp:cNvSpPr/>
      </dsp:nvSpPr>
      <dsp:spPr>
        <a:xfrm>
          <a:off x="5439131"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Pranaav Suratwala – Design Changes over the Years and Engines</a:t>
          </a:r>
          <a:endParaRPr lang="en-US" sz="1500" kern="1200"/>
        </a:p>
      </dsp:txBody>
      <dsp:txXfrm>
        <a:off x="5439131" y="2645217"/>
        <a:ext cx="2072362" cy="720000"/>
      </dsp:txXfrm>
    </dsp:sp>
    <dsp:sp modelId="{CB2E12B2-2636-4AB0-84B1-75A69A3D1E53}">
      <dsp:nvSpPr>
        <dsp:cNvPr id="0" name=""/>
        <dsp:cNvSpPr/>
      </dsp:nvSpPr>
      <dsp:spPr>
        <a:xfrm>
          <a:off x="8278268" y="987326"/>
          <a:ext cx="1264141" cy="1264141"/>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02463DF6-F0BB-4CD6-82C1-82DCEFDE26F0}">
      <dsp:nvSpPr>
        <dsp:cNvPr id="0" name=""/>
        <dsp:cNvSpPr/>
      </dsp:nvSpPr>
      <dsp:spPr>
        <a:xfrm>
          <a:off x="8547675" y="1256734"/>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133192-2B72-4F41-8E23-AD554200DB19}">
      <dsp:nvSpPr>
        <dsp:cNvPr id="0" name=""/>
        <dsp:cNvSpPr/>
      </dsp:nvSpPr>
      <dsp:spPr>
        <a:xfrm>
          <a:off x="7874157"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Devanshu Surana – Pricing, Maintenance and Availability</a:t>
          </a:r>
          <a:endParaRPr lang="en-US" sz="1500" kern="1200"/>
        </a:p>
      </dsp:txBody>
      <dsp:txXfrm>
        <a:off x="7874157" y="2645217"/>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6C6F-720F-4CFA-8880-1432F8FF2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804A4-6FC6-4111-9D78-55AFF699E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F9310-10D9-40B3-8D4D-A2840D189681}"/>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5" name="Footer Placeholder 4">
            <a:extLst>
              <a:ext uri="{FF2B5EF4-FFF2-40B4-BE49-F238E27FC236}">
                <a16:creationId xmlns:a16="http://schemas.microsoft.com/office/drawing/2014/main" id="{3E578A0D-792B-40D3-B3A4-9DC957A1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65307-A98D-4DC8-A1EE-295AF615E9E7}"/>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504039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7DF2-D26F-445B-8EFF-29A350C056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F52AF-AAE1-44EB-877D-9C552A7527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76D4E-019F-49B1-BDD8-E856FC648C36}"/>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5" name="Footer Placeholder 4">
            <a:extLst>
              <a:ext uri="{FF2B5EF4-FFF2-40B4-BE49-F238E27FC236}">
                <a16:creationId xmlns:a16="http://schemas.microsoft.com/office/drawing/2014/main" id="{BE3E0B51-E2AF-49D2-BE17-83D26F9E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75CB5-8D01-4D9B-A6BB-11F1B3E67F2A}"/>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99432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F554F4-530F-4315-9174-12BF256DEC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FA0A1-05A1-4FE3-A7FB-095248F565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4A97-61C2-4292-BA5A-19B33A245991}"/>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5" name="Footer Placeholder 4">
            <a:extLst>
              <a:ext uri="{FF2B5EF4-FFF2-40B4-BE49-F238E27FC236}">
                <a16:creationId xmlns:a16="http://schemas.microsoft.com/office/drawing/2014/main" id="{B4DC4E30-6B08-4DCC-8C82-BA662F7A4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DF2E-7530-410C-AEA8-046665C31F80}"/>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604844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FD7E-2ECA-4644-A8AD-5313EC0B8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08B60-F3DE-4158-8C38-EACBC9554E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704CD-0789-4252-9608-F895AD9B0EF8}"/>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5" name="Footer Placeholder 4">
            <a:extLst>
              <a:ext uri="{FF2B5EF4-FFF2-40B4-BE49-F238E27FC236}">
                <a16:creationId xmlns:a16="http://schemas.microsoft.com/office/drawing/2014/main" id="{BA631464-75C1-4C78-87CC-FF8836801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FD4AB-A032-477C-B4FA-988F7B8FD67B}"/>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62322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15F1-3A55-4663-B4BC-ACB8C3E8E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DD5E40-8806-4D76-97BB-A20A157B7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DA9390-3DA4-43AB-B925-87E3772FBF51}"/>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5" name="Footer Placeholder 4">
            <a:extLst>
              <a:ext uri="{FF2B5EF4-FFF2-40B4-BE49-F238E27FC236}">
                <a16:creationId xmlns:a16="http://schemas.microsoft.com/office/drawing/2014/main" id="{FCE35569-0EF9-4EB5-981C-D0BD6C605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D7BA-FCFA-4175-B637-BFAEA4F9726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82507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9695-D580-4A85-B03E-E47327B78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784C5-385D-4C35-B2B7-716AC85288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1E2E3C-EBA0-4D1B-9760-7089F64A63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67F98B-FF1F-40D5-9815-C9E1D09A3987}"/>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6" name="Footer Placeholder 5">
            <a:extLst>
              <a:ext uri="{FF2B5EF4-FFF2-40B4-BE49-F238E27FC236}">
                <a16:creationId xmlns:a16="http://schemas.microsoft.com/office/drawing/2014/main" id="{A8C66D18-7D8F-433B-9B70-91E16848B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7BA9B-45C6-4E4B-B0C9-4EB12A2D8A3E}"/>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926133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107E-2619-41EB-966F-5F67D21C1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E5E6E-1821-4BFC-B439-5F27D56AC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E6EFAD-0498-4286-AF26-F1B2895803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22F5-87D1-49D1-83DE-2FD69924C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BDF9882-06D7-4024-8B09-2235D2D996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149862-F0B1-4B0C-9D15-2AE06DC94115}"/>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8" name="Footer Placeholder 7">
            <a:extLst>
              <a:ext uri="{FF2B5EF4-FFF2-40B4-BE49-F238E27FC236}">
                <a16:creationId xmlns:a16="http://schemas.microsoft.com/office/drawing/2014/main" id="{D5210A05-D1F6-4ECC-8621-C2D9A901C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2DA97A-015A-456D-A9AF-239DD1867C2C}"/>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906403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5612-81D9-4DC6-924B-D0F9F62FC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EBB9-91FE-4036-9D88-923F70161AB9}"/>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4" name="Footer Placeholder 3">
            <a:extLst>
              <a:ext uri="{FF2B5EF4-FFF2-40B4-BE49-F238E27FC236}">
                <a16:creationId xmlns:a16="http://schemas.microsoft.com/office/drawing/2014/main" id="{B9F45F61-B02B-4C2D-B500-D504361BE2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1DEEBF-23C6-4007-A8C6-015E6DF5A0E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768967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CDDC8-28DD-413B-B0B7-EE7A216C30E7}"/>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3" name="Footer Placeholder 2">
            <a:extLst>
              <a:ext uri="{FF2B5EF4-FFF2-40B4-BE49-F238E27FC236}">
                <a16:creationId xmlns:a16="http://schemas.microsoft.com/office/drawing/2014/main" id="{D10082FB-D2BF-40F7-BC99-B99332838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8C02E9-0E65-4285-9B2F-DA3C5EBC7AD9}"/>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0196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55DF-E587-47F8-9EAC-F8C2E3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CBB660-762A-499E-A700-FC0B3ACF3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7FD12-7CAE-46D8-9565-28136E720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95644-AB79-42B4-8639-E567D8C34D50}"/>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6" name="Footer Placeholder 5">
            <a:extLst>
              <a:ext uri="{FF2B5EF4-FFF2-40B4-BE49-F238E27FC236}">
                <a16:creationId xmlns:a16="http://schemas.microsoft.com/office/drawing/2014/main" id="{446AF64C-7813-4ED3-A112-5646FBBF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BE0D9-826B-4248-B8D2-BD2E780FB64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10593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1F5A-C702-4F0A-8E59-83EE2F42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E84EE-C8C9-4278-BEA9-0926FB9C3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E06BC-3717-4897-B323-8B450F0C3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272481-C7AA-428E-A222-867DF67AA893}"/>
              </a:ext>
            </a:extLst>
          </p:cNvPr>
          <p:cNvSpPr>
            <a:spLocks noGrp="1"/>
          </p:cNvSpPr>
          <p:nvPr>
            <p:ph type="dt" sz="half" idx="10"/>
          </p:nvPr>
        </p:nvSpPr>
        <p:spPr/>
        <p:txBody>
          <a:bodyPr/>
          <a:lstStyle/>
          <a:p>
            <a:fld id="{3513067D-77C9-4F3F-B90A-B6626FAC1C3A}" type="datetimeFigureOut">
              <a:rPr lang="en-US" smtClean="0"/>
              <a:t>1/12/2022</a:t>
            </a:fld>
            <a:endParaRPr lang="en-US"/>
          </a:p>
        </p:txBody>
      </p:sp>
      <p:sp>
        <p:nvSpPr>
          <p:cNvPr id="6" name="Footer Placeholder 5">
            <a:extLst>
              <a:ext uri="{FF2B5EF4-FFF2-40B4-BE49-F238E27FC236}">
                <a16:creationId xmlns:a16="http://schemas.microsoft.com/office/drawing/2014/main" id="{999D22BE-308A-412F-B049-258AE102C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5B8C3-136D-4563-A160-C44A31C4951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19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D8E25-E1C9-4172-84A8-81442A553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8BA166-A197-4163-9840-094665AD5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4E1E9-EB69-498C-97E0-0AC569C6F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067D-77C9-4F3F-B90A-B6626FAC1C3A}" type="datetimeFigureOut">
              <a:rPr lang="en-US" smtClean="0"/>
              <a:t>1/12/2022</a:t>
            </a:fld>
            <a:endParaRPr lang="en-US"/>
          </a:p>
        </p:txBody>
      </p:sp>
      <p:sp>
        <p:nvSpPr>
          <p:cNvPr id="5" name="Footer Placeholder 4">
            <a:extLst>
              <a:ext uri="{FF2B5EF4-FFF2-40B4-BE49-F238E27FC236}">
                <a16:creationId xmlns:a16="http://schemas.microsoft.com/office/drawing/2014/main" id="{D9E3C458-9602-4D5D-832C-AD379A908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FE56D-84FD-4458-8DBE-C7635F781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BED78-9622-4DAA-B130-5052B5D00E0C}" type="slidenum">
              <a:rPr lang="en-US" smtClean="0"/>
              <a:t>‹#›</a:t>
            </a:fld>
            <a:endParaRPr lang="en-US"/>
          </a:p>
        </p:txBody>
      </p:sp>
    </p:spTree>
    <p:extLst>
      <p:ext uri="{BB962C8B-B14F-4D97-AF65-F5344CB8AC3E}">
        <p14:creationId xmlns:p14="http://schemas.microsoft.com/office/powerpoint/2010/main" val="2445319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livescience.com/37538-who-invented-the-car.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vescience.com/2612-steam-engine-changed-world.html" TargetMode="External"/><Relationship Id="rId2" Type="http://schemas.openxmlformats.org/officeDocument/2006/relationships/hyperlink" Target="http://www.space.com/16623-first-powered-airship.html"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hyperlink" Target="https://lemonbin.com/types-of-cars/#Sedan" TargetMode="Externa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lemonbin.com/wp-content/uploads/2020/06/minivan-june112020.jpg" TargetMode="External"/><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lemonbin.com/types-of-cars/#Jeep"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ivescience.com/39388-soot-melts-alps.html"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28"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Mercedes-Benz Concept Cars.">
            <a:extLst>
              <a:ext uri="{FF2B5EF4-FFF2-40B4-BE49-F238E27FC236}">
                <a16:creationId xmlns:a16="http://schemas.microsoft.com/office/drawing/2014/main" id="{208E0095-B20C-48B3-8A04-7B6B6EC7CC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57" t="3976" r="26670"/>
          <a:stretch/>
        </p:blipFill>
        <p:spPr bwMode="auto">
          <a:xfrm>
            <a:off x="3662034" y="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6629"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1E09D3-2AAA-4288-B1E3-074A52B4BF66}"/>
              </a:ext>
            </a:extLst>
          </p:cNvPr>
          <p:cNvSpPr>
            <a:spLocks noGrp="1"/>
          </p:cNvSpPr>
          <p:nvPr>
            <p:ph type="ctrTitle"/>
          </p:nvPr>
        </p:nvSpPr>
        <p:spPr>
          <a:xfrm>
            <a:off x="477980" y="1122363"/>
            <a:ext cx="5303983" cy="3204134"/>
          </a:xfrm>
        </p:spPr>
        <p:txBody>
          <a:bodyPr anchor="b">
            <a:noAutofit/>
          </a:bodyPr>
          <a:lstStyle/>
          <a:p>
            <a:pPr algn="l"/>
            <a:r>
              <a:rPr lang="en-IN" sz="4400" dirty="0">
                <a:latin typeface="Aquire" pitchFamily="50" charset="0"/>
              </a:rPr>
              <a:t>The Design Thinking and Process behind Manufacturing Cars</a:t>
            </a:r>
            <a:endParaRPr lang="en-US" sz="4400" dirty="0">
              <a:latin typeface="Aquire" pitchFamily="50" charset="0"/>
            </a:endParaRPr>
          </a:p>
        </p:txBody>
      </p:sp>
      <p:sp>
        <p:nvSpPr>
          <p:cNvPr id="3" name="Subtitle 2">
            <a:extLst>
              <a:ext uri="{FF2B5EF4-FFF2-40B4-BE49-F238E27FC236}">
                <a16:creationId xmlns:a16="http://schemas.microsoft.com/office/drawing/2014/main" id="{7A2396BC-5488-4AA2-B6FF-FCBF1D218D2C}"/>
              </a:ext>
            </a:extLst>
          </p:cNvPr>
          <p:cNvSpPr>
            <a:spLocks noGrp="1"/>
          </p:cNvSpPr>
          <p:nvPr>
            <p:ph type="subTitle" idx="1"/>
          </p:nvPr>
        </p:nvSpPr>
        <p:spPr>
          <a:xfrm>
            <a:off x="477980" y="4872922"/>
            <a:ext cx="4999184" cy="1208141"/>
          </a:xfrm>
        </p:spPr>
        <p:txBody>
          <a:bodyPr>
            <a:normAutofit/>
          </a:bodyPr>
          <a:lstStyle/>
          <a:p>
            <a:pPr algn="l"/>
            <a:r>
              <a:rPr lang="en-IN" sz="2000" dirty="0">
                <a:latin typeface="Aquire" pitchFamily="50" charset="0"/>
              </a:rPr>
              <a:t>DTL Presentation by Krishnaraj, </a:t>
            </a:r>
            <a:r>
              <a:rPr lang="en-IN" sz="2000" dirty="0" err="1">
                <a:latin typeface="Aquire" pitchFamily="50" charset="0"/>
              </a:rPr>
              <a:t>Pranaav</a:t>
            </a:r>
            <a:r>
              <a:rPr lang="en-IN" sz="2000" dirty="0">
                <a:latin typeface="Aquire" pitchFamily="50" charset="0"/>
              </a:rPr>
              <a:t>, Tirth and </a:t>
            </a:r>
            <a:r>
              <a:rPr lang="en-IN" sz="2000" dirty="0" err="1">
                <a:latin typeface="Aquire" pitchFamily="50" charset="0"/>
              </a:rPr>
              <a:t>Devanshu</a:t>
            </a:r>
            <a:endParaRPr lang="en-IN" sz="2000" dirty="0">
              <a:latin typeface="Aquire" pitchFamily="50" charset="0"/>
            </a:endParaRPr>
          </a:p>
        </p:txBody>
      </p:sp>
      <p:sp>
        <p:nvSpPr>
          <p:cNvPr id="26630"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5419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EB2E-A536-42ED-A0AE-3B99F3D3156B}"/>
              </a:ext>
            </a:extLst>
          </p:cNvPr>
          <p:cNvSpPr>
            <a:spLocks noGrp="1"/>
          </p:cNvSpPr>
          <p:nvPr>
            <p:ph type="title"/>
          </p:nvPr>
        </p:nvSpPr>
        <p:spPr>
          <a:xfrm>
            <a:off x="838200" y="365125"/>
            <a:ext cx="6254496" cy="1828800"/>
          </a:xfrm>
        </p:spPr>
        <p:txBody>
          <a:bodyPr>
            <a:normAutofit/>
          </a:bodyPr>
          <a:lstStyle/>
          <a:p>
            <a:r>
              <a:rPr lang="en-IN"/>
              <a:t>Second Solution</a:t>
            </a:r>
            <a:endParaRPr lang="en-US" dirty="0"/>
          </a:p>
        </p:txBody>
      </p:sp>
      <p:sp>
        <p:nvSpPr>
          <p:cNvPr id="3" name="Content Placeholder 2">
            <a:extLst>
              <a:ext uri="{FF2B5EF4-FFF2-40B4-BE49-F238E27FC236}">
                <a16:creationId xmlns:a16="http://schemas.microsoft.com/office/drawing/2014/main" id="{C51FAF05-3F4A-4D2F-8DE1-C5D8E03E93B9}"/>
              </a:ext>
            </a:extLst>
          </p:cNvPr>
          <p:cNvSpPr>
            <a:spLocks noGrp="1"/>
          </p:cNvSpPr>
          <p:nvPr>
            <p:ph idx="1"/>
          </p:nvPr>
        </p:nvSpPr>
        <p:spPr>
          <a:xfrm>
            <a:off x="838200" y="2322576"/>
            <a:ext cx="6254496" cy="3858768"/>
          </a:xfrm>
        </p:spPr>
        <p:txBody>
          <a:bodyPr>
            <a:normAutofit/>
          </a:bodyPr>
          <a:lstStyle/>
          <a:p>
            <a:r>
              <a:rPr lang="en-US" sz="2400"/>
              <a:t> In 1698, Thomas Savery, an engineer and inventor, patented a machine that could effectively draw water from flooded mines using steam pressure. Savery used principles set forth by Denis Papin, a French-born British physicist who invented the pressure cooker. Papin's ideas surrounding a </a:t>
            </a:r>
            <a:r>
              <a:rPr lang="en-US" sz="2400">
                <a:hlinkClick r:id="rId2"/>
              </a:rPr>
              <a:t>cylinder and piston</a:t>
            </a:r>
            <a:r>
              <a:rPr lang="en-US" sz="2400"/>
              <a:t> steam engine had not previously been used to build a working engine, but by 1705, Savery had turned Papin's ideas into a useful invention.</a:t>
            </a:r>
          </a:p>
        </p:txBody>
      </p:sp>
      <p:pic>
        <p:nvPicPr>
          <p:cNvPr id="5" name="Picture 4">
            <a:extLst>
              <a:ext uri="{FF2B5EF4-FFF2-40B4-BE49-F238E27FC236}">
                <a16:creationId xmlns:a16="http://schemas.microsoft.com/office/drawing/2014/main" id="{FE6DEEC1-F260-44BE-95E6-01B35132CEEE}"/>
              </a:ext>
            </a:extLst>
          </p:cNvPr>
          <p:cNvPicPr>
            <a:picLocks noChangeAspect="1"/>
          </p:cNvPicPr>
          <p:nvPr/>
        </p:nvPicPr>
        <p:blipFill rotWithShape="1">
          <a:blip r:embed="rId3"/>
          <a:srcRect l="13264"/>
          <a:stretch/>
        </p:blipFill>
        <p:spPr>
          <a:xfrm>
            <a:off x="7552266" y="10"/>
            <a:ext cx="4639733" cy="6857990"/>
          </a:xfrm>
          <a:prstGeom prst="rect">
            <a:avLst/>
          </a:prstGeom>
        </p:spPr>
      </p:pic>
    </p:spTree>
    <p:extLst>
      <p:ext uri="{BB962C8B-B14F-4D97-AF65-F5344CB8AC3E}">
        <p14:creationId xmlns:p14="http://schemas.microsoft.com/office/powerpoint/2010/main" val="120053438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8916"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7"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7DFE29-E8D5-450E-80E1-B3517E710FF8}"/>
              </a:ext>
            </a:extLst>
          </p:cNvPr>
          <p:cNvSpPr>
            <a:spLocks noGrp="1"/>
          </p:cNvSpPr>
          <p:nvPr>
            <p:ph type="title"/>
          </p:nvPr>
        </p:nvSpPr>
        <p:spPr>
          <a:xfrm>
            <a:off x="833002" y="448253"/>
            <a:ext cx="10520702" cy="1325563"/>
          </a:xfrm>
        </p:spPr>
        <p:txBody>
          <a:bodyPr>
            <a:normAutofit/>
          </a:bodyPr>
          <a:lstStyle/>
          <a:p>
            <a:r>
              <a:rPr lang="en-IN"/>
              <a:t>Third Solution</a:t>
            </a:r>
            <a:endParaRPr lang="en-US" dirty="0"/>
          </a:p>
        </p:txBody>
      </p:sp>
      <p:sp>
        <p:nvSpPr>
          <p:cNvPr id="3" name="Content Placeholder 2">
            <a:extLst>
              <a:ext uri="{FF2B5EF4-FFF2-40B4-BE49-F238E27FC236}">
                <a16:creationId xmlns:a16="http://schemas.microsoft.com/office/drawing/2014/main" id="{DAD14F9B-CA1E-448A-9050-8CE78646CB62}"/>
              </a:ext>
            </a:extLst>
          </p:cNvPr>
          <p:cNvSpPr>
            <a:spLocks noGrp="1"/>
          </p:cNvSpPr>
          <p:nvPr>
            <p:ph idx="1"/>
          </p:nvPr>
        </p:nvSpPr>
        <p:spPr>
          <a:xfrm>
            <a:off x="838200" y="2191807"/>
            <a:ext cx="4936067" cy="3985155"/>
          </a:xfrm>
        </p:spPr>
        <p:txBody>
          <a:bodyPr>
            <a:normAutofit/>
          </a:bodyPr>
          <a:lstStyle/>
          <a:p>
            <a:r>
              <a:rPr lang="en-US" sz="2000"/>
              <a:t>Luckily for European mine owners, in 1711 another Englishman, Thomas Newcomen, developed a better way to pump water from mines. His system used a redesigned steam engine that eliminated the need for accumulated steam pressure — a flaw in Savery's system that led to many an unfortunate explosion.</a:t>
            </a:r>
          </a:p>
        </p:txBody>
      </p:sp>
      <p:pic>
        <p:nvPicPr>
          <p:cNvPr id="38914" name="Picture 2" descr="Thomas Newcomen - HISTORY CRUNCH - History Articles, Biographies,  Infographics, Resources and More">
            <a:extLst>
              <a:ext uri="{FF2B5EF4-FFF2-40B4-BE49-F238E27FC236}">
                <a16:creationId xmlns:a16="http://schemas.microsoft.com/office/drawing/2014/main" id="{CC55117A-32E1-40F7-AE89-A99E7D3771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7030" y="2191807"/>
            <a:ext cx="3897377" cy="398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8491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3F0A2-DA4D-4B62-B4ED-BF7471C2BE82}"/>
              </a:ext>
            </a:extLst>
          </p:cNvPr>
          <p:cNvSpPr>
            <a:spLocks noGrp="1"/>
          </p:cNvSpPr>
          <p:nvPr>
            <p:ph type="title"/>
          </p:nvPr>
        </p:nvSpPr>
        <p:spPr>
          <a:xfrm>
            <a:off x="838200" y="1641752"/>
            <a:ext cx="4391024" cy="1323439"/>
          </a:xfrm>
        </p:spPr>
        <p:txBody>
          <a:bodyPr anchor="t">
            <a:normAutofit/>
          </a:bodyPr>
          <a:lstStyle/>
          <a:p>
            <a:r>
              <a:rPr lang="en-IN" sz="4000">
                <a:solidFill>
                  <a:schemeClr val="bg1"/>
                </a:solidFill>
              </a:rPr>
              <a:t>The Main Solution</a:t>
            </a:r>
            <a:endParaRPr lang="en-US" sz="4000">
              <a:solidFill>
                <a:schemeClr val="bg1"/>
              </a:solidFill>
            </a:endParaRPr>
          </a:p>
        </p:txBody>
      </p:sp>
      <p:sp>
        <p:nvSpPr>
          <p:cNvPr id="3" name="Content Placeholder 2">
            <a:extLst>
              <a:ext uri="{FF2B5EF4-FFF2-40B4-BE49-F238E27FC236}">
                <a16:creationId xmlns:a16="http://schemas.microsoft.com/office/drawing/2014/main" id="{4789742E-2BEA-45D2-86FD-3A6EDAD2DCA3}"/>
              </a:ext>
            </a:extLst>
          </p:cNvPr>
          <p:cNvSpPr>
            <a:spLocks noGrp="1"/>
          </p:cNvSpPr>
          <p:nvPr>
            <p:ph idx="1"/>
          </p:nvPr>
        </p:nvSpPr>
        <p:spPr>
          <a:xfrm>
            <a:off x="838200" y="3146400"/>
            <a:ext cx="4391024" cy="2454300"/>
          </a:xfrm>
        </p:spPr>
        <p:txBody>
          <a:bodyPr>
            <a:normAutofit/>
          </a:bodyPr>
          <a:lstStyle/>
          <a:p>
            <a:r>
              <a:rPr lang="en-US" sz="1700">
                <a:solidFill>
                  <a:schemeClr val="bg1">
                    <a:alpha val="80000"/>
                  </a:schemeClr>
                </a:solidFill>
              </a:rPr>
              <a:t>But by 1765, the fate of Newcomen's engine was sealed. In that year, James Watt, a Scottish instrument maker employed by Glasgow University, began repairing a small model of a Newcomen engine. Watt was perplexed by the large amount of steam consumed by Newcomen's machine and realized that to remedy this inefficiency, he would have to do away with the constant cooling and reheating of the steam cylinder.</a:t>
            </a:r>
          </a:p>
        </p:txBody>
      </p:sp>
      <p:grpSp>
        <p:nvGrpSpPr>
          <p:cNvPr id="73" name="Group 72">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74" name="Group 73">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78" name="Freeform: Shape 77">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5" name="Group 74">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6" name="Freeform: Shape 75">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39938" name="Picture 2" descr="Rotative steam engine by Boulton and Watt, 1788 | Science Museum Group  Collection">
            <a:extLst>
              <a:ext uri="{FF2B5EF4-FFF2-40B4-BE49-F238E27FC236}">
                <a16:creationId xmlns:a16="http://schemas.microsoft.com/office/drawing/2014/main" id="{96DB1EBA-04E9-4A84-9CE7-757277FBD6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6771" y="1350833"/>
            <a:ext cx="4299434" cy="306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77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1FBE8A-0B90-44B3-81CE-4807166EE967}"/>
              </a:ext>
            </a:extLst>
          </p:cNvPr>
          <p:cNvSpPr>
            <a:spLocks noGrp="1"/>
          </p:cNvSpPr>
          <p:nvPr>
            <p:ph type="title"/>
          </p:nvPr>
        </p:nvSpPr>
        <p:spPr>
          <a:xfrm>
            <a:off x="572493" y="238539"/>
            <a:ext cx="11018520" cy="1434415"/>
          </a:xfrm>
        </p:spPr>
        <p:txBody>
          <a:bodyPr anchor="b">
            <a:normAutofit/>
          </a:bodyPr>
          <a:lstStyle/>
          <a:p>
            <a:r>
              <a:rPr lang="en-IN" sz="5400" dirty="0"/>
              <a:t>Watt’s </a:t>
            </a:r>
            <a:r>
              <a:rPr lang="en-IN" sz="5400" dirty="0" err="1"/>
              <a:t>Enging</a:t>
            </a:r>
            <a:endParaRPr lang="en-US" sz="5400" dirty="0"/>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5BC413-F0B7-4EC9-885C-9627E6A8D55E}"/>
              </a:ext>
            </a:extLst>
          </p:cNvPr>
          <p:cNvSpPr>
            <a:spLocks noGrp="1"/>
          </p:cNvSpPr>
          <p:nvPr>
            <p:ph idx="1"/>
          </p:nvPr>
        </p:nvSpPr>
        <p:spPr>
          <a:xfrm>
            <a:off x="572493" y="2071316"/>
            <a:ext cx="6713552" cy="4119172"/>
          </a:xfrm>
        </p:spPr>
        <p:txBody>
          <a:bodyPr anchor="t">
            <a:normAutofit/>
          </a:bodyPr>
          <a:lstStyle/>
          <a:p>
            <a:r>
              <a:rPr lang="en-US" sz="2200"/>
              <a:t>Watt's improvements to the steam engine, combined with Boulton's vision of a nation powered by steam, facilitated the rapid adoption of steam engines across the United Kingdom and, eventually, the United States. By the 1800s, steam engines were powering mills, factories, breweries and a host of other manufacturing operations. In 1852, the first flight of a </a:t>
            </a:r>
            <a:r>
              <a:rPr lang="en-US" sz="2200">
                <a:hlinkClick r:id="rId2"/>
              </a:rPr>
              <a:t>steam-powered airship</a:t>
            </a:r>
            <a:r>
              <a:rPr lang="en-US" sz="2200"/>
              <a:t> took place. Future iterations of the steam engine also came to define travel, as trains, boats and railways adopted the technology to propel passengers into the 20th century. [See also: </a:t>
            </a:r>
            <a:r>
              <a:rPr lang="en-US" sz="2200">
                <a:hlinkClick r:id="rId3"/>
              </a:rPr>
              <a:t>How the Steam Engine Changed the World</a:t>
            </a:r>
            <a:r>
              <a:rPr lang="en-US" sz="2200"/>
              <a:t>]</a:t>
            </a:r>
          </a:p>
        </p:txBody>
      </p:sp>
      <p:pic>
        <p:nvPicPr>
          <p:cNvPr id="1026" name="Picture 2" descr="Watt&amp;#39;s Steam Engine – Old Book Illustrations">
            <a:extLst>
              <a:ext uri="{FF2B5EF4-FFF2-40B4-BE49-F238E27FC236}">
                <a16:creationId xmlns:a16="http://schemas.microsoft.com/office/drawing/2014/main" id="{34CF62FF-0A1F-4DA1-887F-20E8695CD5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89" r="13379"/>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858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702201-B5DD-4D77-96BE-6277C9B74ADE}"/>
              </a:ext>
            </a:extLst>
          </p:cNvPr>
          <p:cNvSpPr>
            <a:spLocks noGrp="1"/>
          </p:cNvSpPr>
          <p:nvPr>
            <p:ph type="title"/>
          </p:nvPr>
        </p:nvSpPr>
        <p:spPr>
          <a:xfrm>
            <a:off x="730155" y="730155"/>
            <a:ext cx="6090743" cy="1422871"/>
          </a:xfrm>
        </p:spPr>
        <p:txBody>
          <a:bodyPr>
            <a:normAutofit/>
          </a:bodyPr>
          <a:lstStyle/>
          <a:p>
            <a:r>
              <a:rPr lang="en-IN">
                <a:solidFill>
                  <a:srgbClr val="FFFFFF"/>
                </a:solidFill>
              </a:rPr>
              <a:t>The Term HorsePower</a:t>
            </a:r>
            <a:endParaRPr lang="en-US">
              <a:solidFill>
                <a:srgbClr val="FFFFFF"/>
              </a:solidFill>
            </a:endParaRPr>
          </a:p>
        </p:txBody>
      </p:sp>
      <p:sp>
        <p:nvSpPr>
          <p:cNvPr id="77" name="Rectangle 7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467575"/>
            <a:ext cx="214884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990" y="471340"/>
            <a:ext cx="2148840" cy="1856689"/>
          </a:xfrm>
          <a:prstGeom prst="rect">
            <a:avLst/>
          </a:prstGeom>
          <a:solidFill>
            <a:srgbClr val="D33E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76301"/>
            <a:ext cx="6675119" cy="392277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6C0E818-1854-44C7-A1B3-AA40C2323C7B}"/>
              </a:ext>
            </a:extLst>
          </p:cNvPr>
          <p:cNvSpPr>
            <a:spLocks noGrp="1"/>
          </p:cNvSpPr>
          <p:nvPr>
            <p:ph idx="1"/>
          </p:nvPr>
        </p:nvSpPr>
        <p:spPr>
          <a:xfrm>
            <a:off x="786384" y="2717021"/>
            <a:ext cx="6034514" cy="3410824"/>
          </a:xfrm>
        </p:spPr>
        <p:txBody>
          <a:bodyPr anchor="ctr">
            <a:normAutofit/>
          </a:bodyPr>
          <a:lstStyle/>
          <a:p>
            <a:r>
              <a:rPr lang="en-US" sz="2000" b="1"/>
              <a:t>James Watt</a:t>
            </a:r>
            <a:r>
              <a:rPr lang="en-US" sz="2000"/>
              <a:t>, who invented steam engines, figured out a mathematical way to equate horses to engine power. ... Thus the term horsepower was invented. Watt measured the capability of a big horse to pull a load and found it could pull a weight of 150-pounds while walking at 2.5 miles per hour.</a:t>
            </a:r>
          </a:p>
          <a:p>
            <a:endParaRPr lang="en-US" sz="2000"/>
          </a:p>
        </p:txBody>
      </p:sp>
      <p:sp>
        <p:nvSpPr>
          <p:cNvPr id="83" name="Rectangle 82">
            <a:extLst>
              <a:ext uri="{FF2B5EF4-FFF2-40B4-BE49-F238E27FC236}">
                <a16:creationId xmlns:a16="http://schemas.microsoft.com/office/drawing/2014/main" id="{01955DCA-E99D-4678-99DB-8075105C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2480956"/>
            <a:ext cx="4453128" cy="3922776"/>
          </a:xfrm>
          <a:prstGeom prst="rect">
            <a:avLst/>
          </a:prstGeom>
          <a:solidFill>
            <a:srgbClr val="D33E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102" name="Picture 6" descr="Imperial Horsepower.svg">
            <a:extLst>
              <a:ext uri="{FF2B5EF4-FFF2-40B4-BE49-F238E27FC236}">
                <a16:creationId xmlns:a16="http://schemas.microsoft.com/office/drawing/2014/main" id="{EF0B432C-6C8E-4E09-A50D-EBA90C04BC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7695" y="3295860"/>
            <a:ext cx="3977640" cy="229618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perial Horsepower.svg">
            <a:extLst>
              <a:ext uri="{FF2B5EF4-FFF2-40B4-BE49-F238E27FC236}">
                <a16:creationId xmlns:a16="http://schemas.microsoft.com/office/drawing/2014/main" id="{DB2077EE-B3EB-4BBB-B5ED-04A46E1347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9587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4896-3415-4757-80E3-8EBA06953AA2}"/>
              </a:ext>
            </a:extLst>
          </p:cNvPr>
          <p:cNvSpPr>
            <a:spLocks noGrp="1"/>
          </p:cNvSpPr>
          <p:nvPr>
            <p:ph type="title"/>
          </p:nvPr>
        </p:nvSpPr>
        <p:spPr/>
        <p:txBody>
          <a:bodyPr>
            <a:normAutofit/>
          </a:bodyPr>
          <a:lstStyle/>
          <a:p>
            <a:r>
              <a:rPr lang="en-US" b="1" dirty="0"/>
              <a:t>How did the first cars work?</a:t>
            </a:r>
            <a:endParaRPr lang="en-US" dirty="0"/>
          </a:p>
        </p:txBody>
      </p:sp>
      <p:sp>
        <p:nvSpPr>
          <p:cNvPr id="3" name="Content Placeholder 2">
            <a:extLst>
              <a:ext uri="{FF2B5EF4-FFF2-40B4-BE49-F238E27FC236}">
                <a16:creationId xmlns:a16="http://schemas.microsoft.com/office/drawing/2014/main" id="{8C01578C-89C9-4F79-A90B-2FA534E76EA2}"/>
              </a:ext>
            </a:extLst>
          </p:cNvPr>
          <p:cNvSpPr>
            <a:spLocks noGrp="1"/>
          </p:cNvSpPr>
          <p:nvPr>
            <p:ph idx="1"/>
          </p:nvPr>
        </p:nvSpPr>
        <p:spPr/>
        <p:txBody>
          <a:bodyPr/>
          <a:lstStyle/>
          <a:p>
            <a:r>
              <a:rPr lang="en-US" dirty="0"/>
              <a:t>A steam car burned fuel that heated water in a boiler. This process made steam that expanded and pushed pistons, which turned a crankshaft. An electric car had a battery that powered a small electric motor, which turned a drive shaft. A gasoline car ignited fuel that caused a small explosion inside each cylinder. This explosion pushed the piston and turned a crankshaft connected to the wheels by a chain or drive shaft.</a:t>
            </a:r>
          </a:p>
        </p:txBody>
      </p:sp>
      <p:pic>
        <p:nvPicPr>
          <p:cNvPr id="40962" name="Picture 2" descr="Who Invented the First Car &amp;amp; When Was it Made? (Automobile History) |  CarsGuide">
            <a:extLst>
              <a:ext uri="{FF2B5EF4-FFF2-40B4-BE49-F238E27FC236}">
                <a16:creationId xmlns:a16="http://schemas.microsoft.com/office/drawing/2014/main" id="{9B79F0EE-B81D-4766-8E48-2DECA3C1E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366713"/>
            <a:ext cx="10858500" cy="612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664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E83BE-4862-4A22-9C9E-77346107D7D1}"/>
              </a:ext>
            </a:extLst>
          </p:cNvPr>
          <p:cNvSpPr>
            <a:spLocks noGrp="1"/>
          </p:cNvSpPr>
          <p:nvPr>
            <p:ph type="title"/>
          </p:nvPr>
        </p:nvSpPr>
        <p:spPr>
          <a:xfrm>
            <a:off x="589560" y="856180"/>
            <a:ext cx="4560584" cy="1128068"/>
          </a:xfrm>
        </p:spPr>
        <p:txBody>
          <a:bodyPr anchor="ctr">
            <a:normAutofit/>
          </a:bodyPr>
          <a:lstStyle/>
          <a:p>
            <a:r>
              <a:rPr lang="en-IN" sz="4000"/>
              <a:t>The First Car</a:t>
            </a:r>
            <a:endParaRPr lang="en-US" sz="4000"/>
          </a:p>
        </p:txBody>
      </p:sp>
      <p:grpSp>
        <p:nvGrpSpPr>
          <p:cNvPr id="16"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A7850D-3731-42D9-BBEC-10B94580D057}"/>
              </a:ext>
            </a:extLst>
          </p:cNvPr>
          <p:cNvSpPr>
            <a:spLocks noGrp="1"/>
          </p:cNvSpPr>
          <p:nvPr>
            <p:ph idx="1"/>
          </p:nvPr>
        </p:nvSpPr>
        <p:spPr>
          <a:xfrm>
            <a:off x="590719" y="2330505"/>
            <a:ext cx="4559425" cy="3979585"/>
          </a:xfrm>
        </p:spPr>
        <p:txBody>
          <a:bodyPr anchor="ctr">
            <a:normAutofit/>
          </a:bodyPr>
          <a:lstStyle/>
          <a:p>
            <a:r>
              <a:rPr lang="en-US" sz="2000"/>
              <a:t>On January 29, 1886, Carl Benz applied for a patent for his “vehicle powered by a gas engine.” The patent – number 37435 – may be regarded as the birth certificate of the automobile. In July 1886 the newspapers reported on the first public outing of the three-wheeled Benz Patent Motor Car, model no. 1.</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Bertha Benz and her sons Eugen and Richard during their long-distance journey in August 1888 with the Benz Patent Motor Car.">
            <a:extLst>
              <a:ext uri="{FF2B5EF4-FFF2-40B4-BE49-F238E27FC236}">
                <a16:creationId xmlns:a16="http://schemas.microsoft.com/office/drawing/2014/main" id="{0E805088-1B4E-49E9-8284-91FFDA11C0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62" r="4" b="4"/>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99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C057D1-CBE0-4D99-B574-AED18F4D4CE8}"/>
              </a:ext>
            </a:extLst>
          </p:cNvPr>
          <p:cNvSpPr>
            <a:spLocks noGrp="1"/>
          </p:cNvSpPr>
          <p:nvPr>
            <p:ph type="title"/>
          </p:nvPr>
        </p:nvSpPr>
        <p:spPr>
          <a:xfrm>
            <a:off x="643467" y="321734"/>
            <a:ext cx="10905066" cy="1135737"/>
          </a:xfrm>
        </p:spPr>
        <p:txBody>
          <a:bodyPr>
            <a:normAutofit/>
          </a:bodyPr>
          <a:lstStyle/>
          <a:p>
            <a:r>
              <a:rPr lang="en-IN" sz="3600"/>
              <a:t>The Racing Era </a:t>
            </a:r>
            <a:endParaRPr lang="en-US" sz="3600"/>
          </a:p>
        </p:txBody>
      </p:sp>
      <p:sp>
        <p:nvSpPr>
          <p:cNvPr id="3" name="Content Placeholder 2">
            <a:extLst>
              <a:ext uri="{FF2B5EF4-FFF2-40B4-BE49-F238E27FC236}">
                <a16:creationId xmlns:a16="http://schemas.microsoft.com/office/drawing/2014/main" id="{0E329E1F-3AE4-4A59-BFD5-7876E4656E90}"/>
              </a:ext>
            </a:extLst>
          </p:cNvPr>
          <p:cNvSpPr>
            <a:spLocks noGrp="1"/>
          </p:cNvSpPr>
          <p:nvPr>
            <p:ph idx="1"/>
          </p:nvPr>
        </p:nvSpPr>
        <p:spPr>
          <a:xfrm>
            <a:off x="643469" y="1782981"/>
            <a:ext cx="4008384" cy="4393982"/>
          </a:xfrm>
        </p:spPr>
        <p:txBody>
          <a:bodyPr>
            <a:normAutofit/>
          </a:bodyPr>
          <a:lstStyle/>
          <a:p>
            <a:r>
              <a:rPr lang="en-US" sz="2000"/>
              <a:t>The Benz Velo put on the market in 1894 became a big commercial success. It was followed by an engine-powered bus and a truck.</a:t>
            </a:r>
          </a:p>
          <a:p>
            <a:r>
              <a:rPr lang="en-US" sz="2000"/>
              <a:t>From the beginning, motorsport was a most important means of popularising the innovations and served mainly to demonstrate the performance capabilities of the automobiles.</a:t>
            </a:r>
          </a:p>
          <a:p>
            <a:endParaRPr lang="en-US" sz="2000"/>
          </a:p>
        </p:txBody>
      </p:sp>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4" name="Picture 4" descr="The Benz Velo from 1894 was the world's first series-produced automobile.">
            <a:extLst>
              <a:ext uri="{FF2B5EF4-FFF2-40B4-BE49-F238E27FC236}">
                <a16:creationId xmlns:a16="http://schemas.microsoft.com/office/drawing/2014/main" id="{262C8A39-9DA7-4DB8-AF80-299F8FB720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0" y="2205211"/>
            <a:ext cx="6253212" cy="3517431"/>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9280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Emil Jellinek at the presentation of the Mercedes 35 hp at the 1901 Nice race week.">
            <a:extLst>
              <a:ext uri="{FF2B5EF4-FFF2-40B4-BE49-F238E27FC236}">
                <a16:creationId xmlns:a16="http://schemas.microsoft.com/office/drawing/2014/main" id="{021EA18E-E52D-4886-AACA-A3DF1D42353A}"/>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162A15-2E30-4C43-B886-1A652C232E55}"/>
              </a:ext>
            </a:extLst>
          </p:cNvPr>
          <p:cNvSpPr>
            <a:spLocks noGrp="1"/>
          </p:cNvSpPr>
          <p:nvPr>
            <p:ph type="title"/>
          </p:nvPr>
        </p:nvSpPr>
        <p:spPr>
          <a:xfrm>
            <a:off x="838200" y="365125"/>
            <a:ext cx="10515600" cy="1325563"/>
          </a:xfrm>
        </p:spPr>
        <p:txBody>
          <a:bodyPr>
            <a:normAutofit/>
          </a:bodyPr>
          <a:lstStyle/>
          <a:p>
            <a:r>
              <a:rPr lang="en-IN" dirty="0">
                <a:solidFill>
                  <a:srgbClr val="FFFFFF"/>
                </a:solidFill>
              </a:rPr>
              <a:t>Mercedes</a:t>
            </a:r>
            <a:endParaRPr lang="en-US" dirty="0">
              <a:solidFill>
                <a:srgbClr val="FFFFFF"/>
              </a:solidFill>
            </a:endParaRPr>
          </a:p>
        </p:txBody>
      </p:sp>
      <p:sp>
        <p:nvSpPr>
          <p:cNvPr id="3" name="Content Placeholder 2">
            <a:extLst>
              <a:ext uri="{FF2B5EF4-FFF2-40B4-BE49-F238E27FC236}">
                <a16:creationId xmlns:a16="http://schemas.microsoft.com/office/drawing/2014/main" id="{F6E4B8A3-5F93-49A3-B4E8-3D2BFED6842C}"/>
              </a:ext>
            </a:extLst>
          </p:cNvPr>
          <p:cNvSpPr>
            <a:spLocks noGrp="1"/>
          </p:cNvSpPr>
          <p:nvPr>
            <p:ph idx="1"/>
          </p:nvPr>
        </p:nvSpPr>
        <p:spPr>
          <a:xfrm>
            <a:off x="838200" y="1825625"/>
            <a:ext cx="10515600" cy="4351338"/>
          </a:xfrm>
        </p:spPr>
        <p:txBody>
          <a:bodyPr>
            <a:normAutofit/>
          </a:bodyPr>
          <a:lstStyle/>
          <a:p>
            <a:r>
              <a:rPr lang="en-US">
                <a:solidFill>
                  <a:srgbClr val="FFFFFF"/>
                </a:solidFill>
              </a:rPr>
              <a:t>Daimler-Motoren-Gesellschaft laid the foundations for many more successes by constructing a racing car that was commissioned by Emil Jellinek and named after Jellinek's daughter Mercedes. In late March 1901 the new model, the Mercedes 35 hp, passed the acid test by scoring a sensational success during Nice racing week.</a:t>
            </a:r>
          </a:p>
        </p:txBody>
      </p:sp>
    </p:spTree>
    <p:extLst>
      <p:ext uri="{BB962C8B-B14F-4D97-AF65-F5344CB8AC3E}">
        <p14:creationId xmlns:p14="http://schemas.microsoft.com/office/powerpoint/2010/main" val="34550197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0E34A-1DF1-40E3-8CA2-6A05FBDD3D16}"/>
              </a:ext>
            </a:extLst>
          </p:cNvPr>
          <p:cNvSpPr>
            <a:spLocks noGrp="1"/>
          </p:cNvSpPr>
          <p:nvPr>
            <p:ph type="title"/>
          </p:nvPr>
        </p:nvSpPr>
        <p:spPr>
          <a:xfrm>
            <a:off x="572493" y="238539"/>
            <a:ext cx="11018520" cy="1434415"/>
          </a:xfrm>
        </p:spPr>
        <p:txBody>
          <a:bodyPr anchor="b">
            <a:normAutofit/>
          </a:bodyPr>
          <a:lstStyle/>
          <a:p>
            <a:r>
              <a:rPr lang="en-IN" sz="4600"/>
              <a:t>The Intended Audience behind the First Car</a:t>
            </a:r>
            <a:endParaRPr lang="en-US" sz="4600"/>
          </a:p>
        </p:txBody>
      </p:sp>
      <p:sp>
        <p:nvSpPr>
          <p:cNvPr id="7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7FDF35-066D-4DFC-93A3-ABFA1D8E8F7D}"/>
              </a:ext>
            </a:extLst>
          </p:cNvPr>
          <p:cNvSpPr>
            <a:spLocks noGrp="1"/>
          </p:cNvSpPr>
          <p:nvPr>
            <p:ph idx="1"/>
          </p:nvPr>
        </p:nvSpPr>
        <p:spPr>
          <a:xfrm>
            <a:off x="572493" y="2071316"/>
            <a:ext cx="6713552" cy="4119172"/>
          </a:xfrm>
        </p:spPr>
        <p:txBody>
          <a:bodyPr anchor="t">
            <a:normAutofit/>
          </a:bodyPr>
          <a:lstStyle/>
          <a:p>
            <a:r>
              <a:rPr lang="en-US" sz="2000"/>
              <a:t>In 1900 wealthy people bought cars for pleasure, comfort, and status. Many doctors bought small, affordable cars because they were more dependable than horses and easier to keep ready. Rural Americans liked cars because they could cover long distances without depending on trains. They carried produce to market, went to stores and movies in town, and even used their cars to plow fields. Families in towns and cities liked cars because they were handy for errands, going to the train station, visiting relatives, going to church, and going on drives in the country. A family’s house with a car in the driveway has been a common sight since about 1910. Young people liked cars because they could go to movies, restaurants, and other fun places instead of staying at home with their parents.</a:t>
            </a:r>
          </a:p>
        </p:txBody>
      </p:sp>
      <p:pic>
        <p:nvPicPr>
          <p:cNvPr id="41988" name="Picture 4" descr="The Roaring 1920s' richest people and how they made their money |  lovemoney.com">
            <a:extLst>
              <a:ext uri="{FF2B5EF4-FFF2-40B4-BE49-F238E27FC236}">
                <a16:creationId xmlns:a16="http://schemas.microsoft.com/office/drawing/2014/main" id="{02D4ABAE-9CE5-449F-841C-48DB12AE96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71" r="19112"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92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99BE633-45D1-4972-A26C-C30FA22CA589}"/>
              </a:ext>
            </a:extLst>
          </p:cNvPr>
          <p:cNvSpPr>
            <a:spLocks noGrp="1"/>
          </p:cNvSpPr>
          <p:nvPr>
            <p:ph type="title"/>
          </p:nvPr>
        </p:nvSpPr>
        <p:spPr>
          <a:xfrm>
            <a:off x="958506" y="800392"/>
            <a:ext cx="10264697" cy="1212102"/>
          </a:xfrm>
        </p:spPr>
        <p:txBody>
          <a:bodyPr>
            <a:normAutofit/>
          </a:bodyPr>
          <a:lstStyle/>
          <a:p>
            <a:r>
              <a:rPr lang="en-IN" sz="4000">
                <a:solidFill>
                  <a:srgbClr val="FFFFFF"/>
                </a:solidFill>
              </a:rPr>
              <a:t>Contents</a:t>
            </a:r>
            <a:endParaRPr lang="en-US" sz="4000">
              <a:solidFill>
                <a:srgbClr val="FFFFFF"/>
              </a:solidFill>
            </a:endParaRPr>
          </a:p>
        </p:txBody>
      </p:sp>
      <p:sp>
        <p:nvSpPr>
          <p:cNvPr id="3" name="Content Placeholder 2">
            <a:extLst>
              <a:ext uri="{FF2B5EF4-FFF2-40B4-BE49-F238E27FC236}">
                <a16:creationId xmlns:a16="http://schemas.microsoft.com/office/drawing/2014/main" id="{039A63DC-33CC-4FA3-8DFF-7093FEA8B920}"/>
              </a:ext>
            </a:extLst>
          </p:cNvPr>
          <p:cNvSpPr>
            <a:spLocks noGrp="1"/>
          </p:cNvSpPr>
          <p:nvPr>
            <p:ph idx="1"/>
          </p:nvPr>
        </p:nvSpPr>
        <p:spPr>
          <a:xfrm>
            <a:off x="1367624" y="2490436"/>
            <a:ext cx="9708995" cy="3567173"/>
          </a:xfrm>
        </p:spPr>
        <p:txBody>
          <a:bodyPr anchor="ctr">
            <a:normAutofit/>
          </a:bodyPr>
          <a:lstStyle/>
          <a:p>
            <a:pPr marL="0" indent="0">
              <a:buNone/>
            </a:pPr>
            <a:r>
              <a:rPr lang="en-IN" sz="2400" dirty="0"/>
              <a:t>1. History</a:t>
            </a:r>
            <a:br>
              <a:rPr lang="en-IN" sz="2400" dirty="0"/>
            </a:br>
            <a:r>
              <a:rPr lang="en-IN" sz="2400" dirty="0"/>
              <a:t>2. Applications, Types and Market Leaders</a:t>
            </a:r>
            <a:br>
              <a:rPr lang="en-IN" sz="2400" dirty="0"/>
            </a:br>
            <a:r>
              <a:rPr lang="en-IN" sz="2400" dirty="0"/>
              <a:t>3. Design Changes over the Years</a:t>
            </a:r>
            <a:br>
              <a:rPr lang="en-IN" sz="2400" dirty="0"/>
            </a:br>
            <a:r>
              <a:rPr lang="en-IN" sz="2400" dirty="0"/>
              <a:t>4. Types and Evolution of Engines</a:t>
            </a:r>
            <a:br>
              <a:rPr lang="en-IN" sz="2400" dirty="0"/>
            </a:br>
            <a:r>
              <a:rPr lang="en-IN" sz="2400" dirty="0"/>
              <a:t>5. Pricing and Maintenance</a:t>
            </a:r>
            <a:br>
              <a:rPr lang="en-IN" sz="2400" dirty="0"/>
            </a:br>
            <a:r>
              <a:rPr lang="en-IN" sz="2400" dirty="0"/>
              <a:t>6. Environmental Impact</a:t>
            </a:r>
            <a:endParaRPr lang="en-US" sz="2400" dirty="0"/>
          </a:p>
        </p:txBody>
      </p:sp>
    </p:spTree>
    <p:extLst>
      <p:ext uri="{BB962C8B-B14F-4D97-AF65-F5344CB8AC3E}">
        <p14:creationId xmlns:p14="http://schemas.microsoft.com/office/powerpoint/2010/main" val="1655777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6" name="Picture 4" descr="2013 Lamborghini Egoista concept | Motor1.com Photos">
            <a:extLst>
              <a:ext uri="{FF2B5EF4-FFF2-40B4-BE49-F238E27FC236}">
                <a16:creationId xmlns:a16="http://schemas.microsoft.com/office/drawing/2014/main" id="{55716539-A81C-4B68-B183-B524BCDFBF11}"/>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1110" r="-1" b="327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Who Invented the First Car &amp;amp; When Was it Made? (Automobile History) |  CarsGuide">
            <a:extLst>
              <a:ext uri="{FF2B5EF4-FFF2-40B4-BE49-F238E27FC236}">
                <a16:creationId xmlns:a16="http://schemas.microsoft.com/office/drawing/2014/main" id="{99E36A4B-7056-41A5-BE41-974A151867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87" r="-1" b="14462"/>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C37BE-EC08-4100-BC01-5E95E0ED3F2C}"/>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dirty="0">
                <a:solidFill>
                  <a:schemeClr val="bg1"/>
                </a:solidFill>
                <a:latin typeface="+mj-lt"/>
                <a:ea typeface="+mj-ea"/>
                <a:cs typeface="+mj-cs"/>
              </a:rPr>
              <a:t>Evolution of Cars</a:t>
            </a:r>
          </a:p>
        </p:txBody>
      </p:sp>
      <p:cxnSp>
        <p:nvCxnSpPr>
          <p:cNvPr id="141" name="Straight Connector 14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679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91A6D3D9-3224-4313-BBAE-397C9F9D67B0}"/>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Design Changes over the Years</a:t>
            </a:r>
            <a:br>
              <a:rPr lang="en-US" sz="3600" kern="1200" dirty="0">
                <a:solidFill>
                  <a:srgbClr val="080808"/>
                </a:solidFill>
                <a:latin typeface="+mj-lt"/>
                <a:ea typeface="+mj-ea"/>
                <a:cs typeface="+mj-cs"/>
              </a:rPr>
            </a:br>
            <a:br>
              <a:rPr lang="en-US" sz="3600" kern="1200" dirty="0">
                <a:solidFill>
                  <a:srgbClr val="080808"/>
                </a:solidFill>
                <a:latin typeface="+mj-lt"/>
                <a:ea typeface="+mj-ea"/>
                <a:cs typeface="+mj-cs"/>
              </a:rPr>
            </a:br>
            <a:r>
              <a:rPr lang="en-US" sz="3600" kern="1200" dirty="0" err="1">
                <a:solidFill>
                  <a:srgbClr val="080808"/>
                </a:solidFill>
                <a:latin typeface="+mj-lt"/>
                <a:ea typeface="+mj-ea"/>
                <a:cs typeface="+mj-cs"/>
              </a:rPr>
              <a:t>Pranaav</a:t>
            </a:r>
            <a:r>
              <a:rPr lang="en-US" sz="3600" kern="1200" dirty="0">
                <a:solidFill>
                  <a:srgbClr val="080808"/>
                </a:solidFill>
                <a:latin typeface="+mj-lt"/>
                <a:ea typeface="+mj-ea"/>
                <a:cs typeface="+mj-cs"/>
              </a:rPr>
              <a:t> </a:t>
            </a:r>
            <a:r>
              <a:rPr lang="en-US" sz="3600" kern="1200" dirty="0" err="1">
                <a:solidFill>
                  <a:srgbClr val="080808"/>
                </a:solidFill>
                <a:latin typeface="+mj-lt"/>
                <a:ea typeface="+mj-ea"/>
                <a:cs typeface="+mj-cs"/>
              </a:rPr>
              <a:t>Suratwala</a:t>
            </a:r>
            <a:br>
              <a:rPr lang="en-US" sz="3600" kern="1200" dirty="0">
                <a:solidFill>
                  <a:srgbClr val="080808"/>
                </a:solidFill>
                <a:latin typeface="+mj-lt"/>
                <a:ea typeface="+mj-ea"/>
                <a:cs typeface="+mj-cs"/>
              </a:rPr>
            </a:br>
            <a:endParaRPr lang="en-US" sz="3600" kern="1200" dirty="0">
              <a:solidFill>
                <a:srgbClr val="080808"/>
              </a:solidFill>
              <a:latin typeface="+mj-lt"/>
              <a:ea typeface="+mj-ea"/>
              <a:cs typeface="+mj-cs"/>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425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AA5B27-F967-4021-84AB-188302D99418}"/>
              </a:ext>
            </a:extLst>
          </p:cNvPr>
          <p:cNvSpPr>
            <a:spLocks noGrp="1"/>
          </p:cNvSpPr>
          <p:nvPr>
            <p:ph type="title"/>
          </p:nvPr>
        </p:nvSpPr>
        <p:spPr>
          <a:xfrm>
            <a:off x="640080" y="325369"/>
            <a:ext cx="4368602" cy="1956841"/>
          </a:xfrm>
        </p:spPr>
        <p:txBody>
          <a:bodyPr anchor="b">
            <a:normAutofit/>
          </a:bodyPr>
          <a:lstStyle/>
          <a:p>
            <a:r>
              <a:rPr lang="en-US" sz="5400" b="1"/>
              <a:t>1910</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DA8338-3BDC-4DE4-AA1A-73778DDDCFD1}"/>
              </a:ext>
            </a:extLst>
          </p:cNvPr>
          <p:cNvSpPr>
            <a:spLocks noGrp="1"/>
          </p:cNvSpPr>
          <p:nvPr>
            <p:ph idx="1"/>
          </p:nvPr>
        </p:nvSpPr>
        <p:spPr>
          <a:xfrm>
            <a:off x="640080" y="2872899"/>
            <a:ext cx="4243589" cy="3320668"/>
          </a:xfrm>
        </p:spPr>
        <p:txBody>
          <a:bodyPr>
            <a:normAutofit/>
          </a:bodyPr>
          <a:lstStyle/>
          <a:p>
            <a:r>
              <a:rPr lang="en-US" sz="2200"/>
              <a:t>Though the first combustion engine automobiles started tooling around Europe as early as 1807, it wasn’t until Henry Ford applied the concept of assembly line production to the process that an affordable and dependable vehicle became widely available.</a:t>
            </a:r>
          </a:p>
          <a:p>
            <a:endParaRPr lang="en-US" sz="2200"/>
          </a:p>
        </p:txBody>
      </p:sp>
      <p:pic>
        <p:nvPicPr>
          <p:cNvPr id="4" name="Picture 3">
            <a:extLst>
              <a:ext uri="{FF2B5EF4-FFF2-40B4-BE49-F238E27FC236}">
                <a16:creationId xmlns:a16="http://schemas.microsoft.com/office/drawing/2014/main" id="{3324C998-17C2-474C-B686-52533F5A6A3F}"/>
              </a:ext>
            </a:extLst>
          </p:cNvPr>
          <p:cNvPicPr/>
          <p:nvPr/>
        </p:nvPicPr>
        <p:blipFill rotWithShape="1">
          <a:blip r:embed="rId2">
            <a:extLst>
              <a:ext uri="{28A0092B-C50C-407E-A947-70E740481C1C}">
                <a14:useLocalDpi xmlns:a14="http://schemas.microsoft.com/office/drawing/2010/main" val="0"/>
              </a:ext>
            </a:extLst>
          </a:blip>
          <a:srcRect l="18216" r="1909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14540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6E628E-3E3C-4944-B87A-EBD73451D5B5}"/>
              </a:ext>
            </a:extLst>
          </p:cNvPr>
          <p:cNvPicPr/>
          <p:nvPr/>
        </p:nvPicPr>
        <p:blipFill rotWithShape="1">
          <a:blip r:embed="rId2" cstate="print">
            <a:extLst>
              <a:ext uri="{28A0092B-C50C-407E-A947-70E740481C1C}">
                <a14:useLocalDpi xmlns:a14="http://schemas.microsoft.com/office/drawing/2010/main" val="0"/>
              </a:ext>
            </a:extLst>
          </a:blip>
          <a:srcRect t="9091" r="23585"/>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F8398-6866-4E1F-9D9E-A509BAA5D909}"/>
              </a:ext>
            </a:extLst>
          </p:cNvPr>
          <p:cNvSpPr>
            <a:spLocks noGrp="1"/>
          </p:cNvSpPr>
          <p:nvPr>
            <p:ph type="title"/>
          </p:nvPr>
        </p:nvSpPr>
        <p:spPr>
          <a:xfrm>
            <a:off x="371094" y="1161288"/>
            <a:ext cx="3438144" cy="1124712"/>
          </a:xfrm>
        </p:spPr>
        <p:txBody>
          <a:bodyPr anchor="b">
            <a:normAutofit/>
          </a:bodyPr>
          <a:lstStyle/>
          <a:p>
            <a:r>
              <a:rPr lang="en-IN" sz="2800" dirty="0"/>
              <a:t>Ford Model T</a:t>
            </a:r>
            <a:endParaRPr lang="en-US" sz="2800"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6384BA4-8292-4343-8E03-6236E5DCE6C1}"/>
              </a:ext>
            </a:extLst>
          </p:cNvPr>
          <p:cNvSpPr>
            <a:spLocks noGrp="1"/>
          </p:cNvSpPr>
          <p:nvPr>
            <p:ph idx="1"/>
          </p:nvPr>
        </p:nvSpPr>
        <p:spPr>
          <a:xfrm>
            <a:off x="371094" y="2718054"/>
            <a:ext cx="3438906" cy="3207258"/>
          </a:xfrm>
        </p:spPr>
        <p:txBody>
          <a:bodyPr anchor="t">
            <a:normAutofit/>
          </a:bodyPr>
          <a:lstStyle/>
          <a:p>
            <a:r>
              <a:rPr lang="en-US" sz="1700"/>
              <a:t>The first iterations of the Model T carried over the “runabout” body style from earlier automobiles, bereft of doors, windshield, or windows and more reminiscent of horse-drawn buggies than modern automobiles to come</a:t>
            </a:r>
          </a:p>
        </p:txBody>
      </p:sp>
    </p:spTree>
    <p:extLst>
      <p:ext uri="{BB962C8B-B14F-4D97-AF65-F5344CB8AC3E}">
        <p14:creationId xmlns:p14="http://schemas.microsoft.com/office/powerpoint/2010/main" val="2675627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006"/>
            <a:ext cx="1370098" cy="508993"/>
            <a:chOff x="2267504" y="2540250"/>
            <a:chExt cx="1990951" cy="739640"/>
          </a:xfrm>
          <a:solidFill>
            <a:schemeClr val="bg1"/>
          </a:solidFill>
        </p:grpSpPr>
        <p:sp>
          <p:nvSpPr>
            <p:cNvPr id="13" name="Freeform: Shape 12">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5983D416-45F1-46D1-ACDB-D653B2E43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343" y="903253"/>
            <a:ext cx="2722613" cy="2314250"/>
            <a:chOff x="1674895" y="1345036"/>
            <a:chExt cx="5428610" cy="4210939"/>
          </a:xfrm>
        </p:grpSpPr>
        <p:sp>
          <p:nvSpPr>
            <p:cNvPr id="17" name="Rectangle 16">
              <a:extLst>
                <a:ext uri="{FF2B5EF4-FFF2-40B4-BE49-F238E27FC236}">
                  <a16:creationId xmlns:a16="http://schemas.microsoft.com/office/drawing/2014/main" id="{58F3A3A1-C3D5-4975-8593-F750EDAFA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9251D8-2663-4EF3-92E0-4C857CA1E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049" y="685806"/>
            <a:ext cx="2722613" cy="2429060"/>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66E20-8AB7-4C9C-A2BB-D0D6C45D30E6}"/>
              </a:ext>
            </a:extLst>
          </p:cNvPr>
          <p:cNvSpPr>
            <a:spLocks noGrp="1"/>
          </p:cNvSpPr>
          <p:nvPr>
            <p:ph type="title"/>
          </p:nvPr>
        </p:nvSpPr>
        <p:spPr>
          <a:xfrm>
            <a:off x="685049" y="805320"/>
            <a:ext cx="2695293" cy="2190031"/>
          </a:xfrm>
        </p:spPr>
        <p:txBody>
          <a:bodyPr>
            <a:normAutofit/>
          </a:bodyPr>
          <a:lstStyle/>
          <a:p>
            <a:pPr algn="ctr"/>
            <a:r>
              <a:rPr lang="en-US" sz="3200" b="1">
                <a:solidFill>
                  <a:schemeClr val="bg1"/>
                </a:solidFill>
              </a:rPr>
              <a:t>1920</a:t>
            </a:r>
            <a:endParaRPr lang="en-US" sz="3200">
              <a:solidFill>
                <a:schemeClr val="bg1"/>
              </a:solidFill>
            </a:endParaRPr>
          </a:p>
        </p:txBody>
      </p:sp>
      <p:pic>
        <p:nvPicPr>
          <p:cNvPr id="4" name="Picture 3">
            <a:extLst>
              <a:ext uri="{FF2B5EF4-FFF2-40B4-BE49-F238E27FC236}">
                <a16:creationId xmlns:a16="http://schemas.microsoft.com/office/drawing/2014/main" id="{6B391CDA-1F2D-45BF-A925-856B430BB996}"/>
              </a:ext>
            </a:extLst>
          </p:cNvPr>
          <p:cNvPicPr/>
          <p:nvPr/>
        </p:nvPicPr>
        <p:blipFill rotWithShape="1">
          <a:blip r:embed="rId2" cstate="print">
            <a:extLst>
              <a:ext uri="{28A0092B-C50C-407E-A947-70E740481C1C}">
                <a14:useLocalDpi xmlns:a14="http://schemas.microsoft.com/office/drawing/2010/main" val="0"/>
              </a:ext>
            </a:extLst>
          </a:blip>
          <a:srcRect l="13365" r="27325"/>
          <a:stretch/>
        </p:blipFill>
        <p:spPr>
          <a:xfrm>
            <a:off x="685049" y="3384343"/>
            <a:ext cx="2744149" cy="2429060"/>
          </a:xfrm>
          <a:prstGeom prst="rect">
            <a:avLst/>
          </a:prstGeom>
        </p:spPr>
      </p:pic>
      <p:pic>
        <p:nvPicPr>
          <p:cNvPr id="5" name="Picture 4">
            <a:extLst>
              <a:ext uri="{FF2B5EF4-FFF2-40B4-BE49-F238E27FC236}">
                <a16:creationId xmlns:a16="http://schemas.microsoft.com/office/drawing/2014/main" id="{31C17207-2067-4A17-87DF-7375C4C8C3B5}"/>
              </a:ext>
            </a:extLst>
          </p:cNvPr>
          <p:cNvPicPr/>
          <p:nvPr/>
        </p:nvPicPr>
        <p:blipFill rotWithShape="1">
          <a:blip r:embed="rId3">
            <a:extLst>
              <a:ext uri="{28A0092B-C50C-407E-A947-70E740481C1C}">
                <a14:useLocalDpi xmlns:a14="http://schemas.microsoft.com/office/drawing/2010/main" val="0"/>
              </a:ext>
            </a:extLst>
          </a:blip>
          <a:srcRect l="1435" r="9314" b="-1"/>
          <a:stretch/>
        </p:blipFill>
        <p:spPr>
          <a:xfrm>
            <a:off x="3727936" y="2187240"/>
            <a:ext cx="2429060" cy="2429060"/>
          </a:xfrm>
          <a:prstGeom prst="rect">
            <a:avLst/>
          </a:prstGeom>
        </p:spPr>
      </p:pic>
      <p:grpSp>
        <p:nvGrpSpPr>
          <p:cNvPr id="22"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4463108"/>
            <a:ext cx="849365" cy="849366"/>
            <a:chOff x="5829300" y="3162300"/>
            <a:chExt cx="532256" cy="532257"/>
          </a:xfrm>
          <a:solidFill>
            <a:schemeClr val="bg1"/>
          </a:solidFill>
        </p:grpSpPr>
        <p:sp>
          <p:nvSpPr>
            <p:cNvPr id="23" name="Freeform: Shape 22">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0B0C333F-0C4E-4D79-89AC-3937FC365170}"/>
              </a:ext>
            </a:extLst>
          </p:cNvPr>
          <p:cNvSpPr>
            <a:spLocks noGrp="1"/>
          </p:cNvSpPr>
          <p:nvPr>
            <p:ph idx="1"/>
          </p:nvPr>
        </p:nvSpPr>
        <p:spPr>
          <a:xfrm>
            <a:off x="6477270" y="1130846"/>
            <a:ext cx="4974771" cy="4351338"/>
          </a:xfrm>
        </p:spPr>
        <p:txBody>
          <a:bodyPr>
            <a:normAutofit/>
          </a:bodyPr>
          <a:lstStyle/>
          <a:p>
            <a:r>
              <a:rPr lang="en-US">
                <a:solidFill>
                  <a:schemeClr val="bg1"/>
                </a:solidFill>
              </a:rPr>
              <a:t>Over the first quarter of the 1910’s and into the 20’s, the snubbed chassis and box-like wheelbase of the Model T and its competitors would lengthen considerably and closed-body designs would gain precedence over the </a:t>
            </a:r>
            <a:r>
              <a:rPr lang="en-US" i="1" u="sng">
                <a:solidFill>
                  <a:schemeClr val="bg1"/>
                </a:solidFill>
              </a:rPr>
              <a:t>open-air carriage style.</a:t>
            </a:r>
            <a:r>
              <a:rPr lang="en-US">
                <a:solidFill>
                  <a:schemeClr val="bg1"/>
                </a:solidFill>
              </a:rPr>
              <a:t> </a:t>
            </a:r>
          </a:p>
          <a:p>
            <a:endParaRPr lang="en-US">
              <a:solidFill>
                <a:schemeClr val="bg1"/>
              </a:solidFill>
            </a:endParaRPr>
          </a:p>
        </p:txBody>
      </p:sp>
    </p:spTree>
    <p:extLst>
      <p:ext uri="{BB962C8B-B14F-4D97-AF65-F5344CB8AC3E}">
        <p14:creationId xmlns:p14="http://schemas.microsoft.com/office/powerpoint/2010/main" val="645099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A70A0-F5D2-4988-B049-67E57A5C6165}"/>
              </a:ext>
            </a:extLst>
          </p:cNvPr>
          <p:cNvSpPr>
            <a:spLocks noGrp="1"/>
          </p:cNvSpPr>
          <p:nvPr>
            <p:ph type="title"/>
          </p:nvPr>
        </p:nvSpPr>
        <p:spPr>
          <a:xfrm>
            <a:off x="6981825" y="1641752"/>
            <a:ext cx="4391024" cy="1323439"/>
          </a:xfrm>
        </p:spPr>
        <p:txBody>
          <a:bodyPr anchor="t">
            <a:normAutofit/>
          </a:bodyPr>
          <a:lstStyle/>
          <a:p>
            <a:r>
              <a:rPr lang="en-US" sz="4000" b="1">
                <a:solidFill>
                  <a:schemeClr val="bg1"/>
                </a:solidFill>
              </a:rPr>
              <a:t>1940</a:t>
            </a:r>
            <a:endParaRPr lang="en-US" sz="4000">
              <a:solidFill>
                <a:schemeClr val="bg1"/>
              </a:solidFill>
            </a:endParaRPr>
          </a:p>
        </p:txBody>
      </p:sp>
      <p:pic>
        <p:nvPicPr>
          <p:cNvPr id="5" name="Picture 4">
            <a:extLst>
              <a:ext uri="{FF2B5EF4-FFF2-40B4-BE49-F238E27FC236}">
                <a16:creationId xmlns:a16="http://schemas.microsoft.com/office/drawing/2014/main" id="{80C31A8D-4429-4E6C-9739-6EA456855F11}"/>
              </a:ext>
            </a:extLst>
          </p:cNvPr>
          <p:cNvPicPr/>
          <p:nvPr/>
        </p:nvPicPr>
        <p:blipFill rotWithShape="1">
          <a:blip r:embed="rId2">
            <a:extLst>
              <a:ext uri="{28A0092B-C50C-407E-A947-70E740481C1C}">
                <a14:useLocalDpi xmlns:a14="http://schemas.microsoft.com/office/drawing/2010/main" val="0"/>
              </a:ext>
            </a:extLst>
          </a:blip>
          <a:srcRect t="10983" r="1" b="6986"/>
          <a:stretch/>
        </p:blipFill>
        <p:spPr bwMode="auto">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1D02DD6-FE93-436B-A5F8-80F165F34BBE}"/>
              </a:ext>
            </a:extLst>
          </p:cNvPr>
          <p:cNvPicPr/>
          <p:nvPr/>
        </p:nvPicPr>
        <p:blipFill rotWithShape="1">
          <a:blip r:embed="rId3" cstate="print">
            <a:extLst>
              <a:ext uri="{28A0092B-C50C-407E-A947-70E740481C1C}">
                <a14:useLocalDpi xmlns:a14="http://schemas.microsoft.com/office/drawing/2010/main" val="0"/>
              </a:ext>
            </a:extLst>
          </a:blip>
          <a:srcRect l="14057" r="26131" b="-2"/>
          <a:stretch/>
        </p:blipFill>
        <p:spPr>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p:spPr>
      </p:pic>
      <p:grpSp>
        <p:nvGrpSpPr>
          <p:cNvPr id="13" name="Group 12">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4" name="Freeform: Shape 13">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4">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E1460933-5A9C-4130-9C5F-B82011F7692E}"/>
              </a:ext>
            </a:extLst>
          </p:cNvPr>
          <p:cNvSpPr>
            <a:spLocks noGrp="1"/>
          </p:cNvSpPr>
          <p:nvPr>
            <p:ph idx="1"/>
          </p:nvPr>
        </p:nvSpPr>
        <p:spPr>
          <a:xfrm>
            <a:off x="6981826" y="3146400"/>
            <a:ext cx="4391024" cy="2682000"/>
          </a:xfrm>
        </p:spPr>
        <p:txBody>
          <a:bodyPr>
            <a:normAutofit/>
          </a:bodyPr>
          <a:lstStyle/>
          <a:p>
            <a:r>
              <a:rPr lang="en-US" sz="1500">
                <a:solidFill>
                  <a:schemeClr val="bg1">
                    <a:alpha val="80000"/>
                  </a:schemeClr>
                </a:solidFill>
              </a:rPr>
              <a:t>Though WWII was a major interruption to commercial car production, it also resulted in one of the most important car design innovations: Ponton styling. From the French for “pontoon,” this was the culmination of the decade-long trend to blend things like runner boards, headlights and fenders into a single uninterrupted form. Aerodynamically sound and visually cohesive, the bulging hoods and bulbous headlights that flowed continuously with the car’s surface also created a svelte and muscular effect that jived well with the cultural attitudes of the James Bond era. </a:t>
            </a:r>
          </a:p>
          <a:p>
            <a:endParaRPr lang="en-US" sz="1500">
              <a:solidFill>
                <a:schemeClr val="bg1">
                  <a:alpha val="80000"/>
                </a:schemeClr>
              </a:solidFill>
            </a:endParaRPr>
          </a:p>
        </p:txBody>
      </p:sp>
      <p:sp>
        <p:nvSpPr>
          <p:cNvPr id="7" name="Rectangle 6">
            <a:extLst>
              <a:ext uri="{FF2B5EF4-FFF2-40B4-BE49-F238E27FC236}">
                <a16:creationId xmlns:a16="http://schemas.microsoft.com/office/drawing/2014/main" id="{0DD33065-69B3-4D09-BB9C-B8E886688D43}"/>
              </a:ext>
            </a:extLst>
          </p:cNvPr>
          <p:cNvSpPr/>
          <p:nvPr/>
        </p:nvSpPr>
        <p:spPr>
          <a:xfrm>
            <a:off x="0" y="2959521"/>
            <a:ext cx="3121367" cy="373757"/>
          </a:xfrm>
          <a:prstGeom prst="rect">
            <a:avLst/>
          </a:prstGeom>
        </p:spPr>
        <p:txBody>
          <a:bodyPr wrap="none">
            <a:spAutoFit/>
          </a:bodyPr>
          <a:lstStyle/>
          <a:p>
            <a:pPr algn="ctr">
              <a:lnSpc>
                <a:spcPct val="107000"/>
              </a:lnSpc>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1940 Ford Standard Coupe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458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E0268-B2F1-4542-912B-32887A56FACC}"/>
              </a:ext>
            </a:extLst>
          </p:cNvPr>
          <p:cNvSpPr>
            <a:spLocks noGrp="1"/>
          </p:cNvSpPr>
          <p:nvPr>
            <p:ph type="title"/>
          </p:nvPr>
        </p:nvSpPr>
        <p:spPr>
          <a:xfrm>
            <a:off x="838201" y="365125"/>
            <a:ext cx="3816095" cy="1938076"/>
          </a:xfrm>
        </p:spPr>
        <p:txBody>
          <a:bodyPr>
            <a:normAutofit/>
          </a:bodyPr>
          <a:lstStyle/>
          <a:p>
            <a:r>
              <a:rPr lang="en-US" b="1" dirty="0"/>
              <a:t>1980-1990</a:t>
            </a:r>
            <a:endParaRPr lang="en-US" dirty="0"/>
          </a:p>
        </p:txBody>
      </p:sp>
      <p:sp>
        <p:nvSpPr>
          <p:cNvPr id="3" name="Content Placeholder 2">
            <a:extLst>
              <a:ext uri="{FF2B5EF4-FFF2-40B4-BE49-F238E27FC236}">
                <a16:creationId xmlns:a16="http://schemas.microsoft.com/office/drawing/2014/main" id="{AD672B7D-37BE-4CD4-A68D-2AE7E16156D6}"/>
              </a:ext>
            </a:extLst>
          </p:cNvPr>
          <p:cNvSpPr>
            <a:spLocks noGrp="1"/>
          </p:cNvSpPr>
          <p:nvPr>
            <p:ph idx="1"/>
          </p:nvPr>
        </p:nvSpPr>
        <p:spPr>
          <a:xfrm>
            <a:off x="838201" y="2482589"/>
            <a:ext cx="3816096" cy="3694373"/>
          </a:xfrm>
        </p:spPr>
        <p:txBody>
          <a:bodyPr>
            <a:normAutofit/>
          </a:bodyPr>
          <a:lstStyle/>
          <a:p>
            <a:pPr marL="0" indent="0">
              <a:buNone/>
            </a:pPr>
            <a:r>
              <a:rPr lang="en-US" sz="1700"/>
              <a:t>The 80’s saw a trend towards generic, boxy and generally uninspired car design as consumers pushed the market towards new concerns with safety and fuel efficiency. (In fact, some of the most fuel efficient, but slowest, cars of all time are from this decade). Some might call this the year that color died, as vibrant hues were ditched in favor of metallic paints as the coat of choice. In lieu of sleek exteriors, interior design and ergonomics began to be taken more seriously.</a:t>
            </a:r>
          </a:p>
          <a:p>
            <a:pPr marL="0" indent="0">
              <a:buNone/>
            </a:pPr>
            <a:endParaRPr lang="en-US" sz="1700"/>
          </a:p>
        </p:txBody>
      </p:sp>
      <p:pic>
        <p:nvPicPr>
          <p:cNvPr id="4" name="Picture 3">
            <a:extLst>
              <a:ext uri="{FF2B5EF4-FFF2-40B4-BE49-F238E27FC236}">
                <a16:creationId xmlns:a16="http://schemas.microsoft.com/office/drawing/2014/main" id="{E3E86A40-976C-465B-B571-DDECC43309BF}"/>
              </a:ext>
            </a:extLst>
          </p:cNvPr>
          <p:cNvPicPr/>
          <p:nvPr/>
        </p:nvPicPr>
        <p:blipFill rotWithShape="1">
          <a:blip r:embed="rId2" cstate="print">
            <a:extLst>
              <a:ext uri="{28A0092B-C50C-407E-A947-70E740481C1C}">
                <a14:useLocalDpi xmlns:a14="http://schemas.microsoft.com/office/drawing/2010/main" val="0"/>
              </a:ext>
            </a:extLst>
          </a:blip>
          <a:srcRect t="1863" r="-1" b="12937"/>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a:extLst>
              <a:ext uri="{FF2B5EF4-FFF2-40B4-BE49-F238E27FC236}">
                <a16:creationId xmlns:a16="http://schemas.microsoft.com/office/drawing/2014/main" id="{D424F50F-8915-4E08-A03F-A724B3A55966}"/>
              </a:ext>
            </a:extLst>
          </p:cNvPr>
          <p:cNvPicPr/>
          <p:nvPr/>
        </p:nvPicPr>
        <p:blipFill rotWithShape="1">
          <a:blip r:embed="rId3">
            <a:extLst>
              <a:ext uri="{28A0092B-C50C-407E-A947-70E740481C1C}">
                <a14:useLocalDpi xmlns:a14="http://schemas.microsoft.com/office/drawing/2010/main" val="0"/>
              </a:ext>
            </a:extLst>
          </a:blip>
          <a:srcRect b="6013"/>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1058953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5EAC5-7767-487A-985B-2505AC3B9CD7}"/>
              </a:ext>
            </a:extLst>
          </p:cNvPr>
          <p:cNvPicPr/>
          <p:nvPr/>
        </p:nvPicPr>
        <p:blipFill rotWithShape="1">
          <a:blip r:embed="rId2">
            <a:extLst>
              <a:ext uri="{28A0092B-C50C-407E-A947-70E740481C1C}">
                <a14:useLocalDpi xmlns:a14="http://schemas.microsoft.com/office/drawing/2010/main" val="0"/>
              </a:ext>
            </a:extLst>
          </a:blip>
          <a:srcRect l="5801"/>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7A2DE2-E4CE-47A4-8309-BB234E29CE5E}"/>
              </a:ext>
            </a:extLst>
          </p:cNvPr>
          <p:cNvSpPr>
            <a:spLocks noGrp="1"/>
          </p:cNvSpPr>
          <p:nvPr>
            <p:ph type="title"/>
          </p:nvPr>
        </p:nvSpPr>
        <p:spPr>
          <a:xfrm>
            <a:off x="618062" y="4185749"/>
            <a:ext cx="9265771" cy="622836"/>
          </a:xfrm>
        </p:spPr>
        <p:txBody>
          <a:bodyPr>
            <a:normAutofit/>
          </a:bodyPr>
          <a:lstStyle/>
          <a:p>
            <a:r>
              <a:rPr lang="en-US" sz="3600" b="1"/>
              <a:t>Mazda Miata</a:t>
            </a:r>
            <a:endParaRPr lang="en-US" sz="3600"/>
          </a:p>
        </p:txBody>
      </p:sp>
      <p:sp>
        <p:nvSpPr>
          <p:cNvPr id="3" name="Content Placeholder 2">
            <a:extLst>
              <a:ext uri="{FF2B5EF4-FFF2-40B4-BE49-F238E27FC236}">
                <a16:creationId xmlns:a16="http://schemas.microsoft.com/office/drawing/2014/main" id="{FBBFEA8D-E5D5-4884-9A01-15FD1F194803}"/>
              </a:ext>
            </a:extLst>
          </p:cNvPr>
          <p:cNvSpPr>
            <a:spLocks noGrp="1"/>
          </p:cNvSpPr>
          <p:nvPr>
            <p:ph idx="1"/>
          </p:nvPr>
        </p:nvSpPr>
        <p:spPr>
          <a:xfrm>
            <a:off x="618063" y="4856921"/>
            <a:ext cx="9565028" cy="1249240"/>
          </a:xfrm>
        </p:spPr>
        <p:txBody>
          <a:bodyPr>
            <a:normAutofit/>
          </a:bodyPr>
          <a:lstStyle/>
          <a:p>
            <a:r>
              <a:rPr lang="en-US" sz="1700"/>
              <a:t>Though not all 90’s cars have aged well, there was a definite reaction to the humdrum concepts of the previous decade; fluid curves and contours had a renaissance, especially with higher-end sports cars.  The wedge-shaped sports cars and breadbox sedans of the 80’s were being phased out in favor of the elegant lines of the 30’s and 60’s, indicative of the cyclical tastes of the automotive community. </a:t>
            </a:r>
          </a:p>
          <a:p>
            <a:endParaRPr lang="en-US" sz="1700"/>
          </a:p>
        </p:txBody>
      </p:sp>
    </p:spTree>
    <p:extLst>
      <p:ext uri="{BB962C8B-B14F-4D97-AF65-F5344CB8AC3E}">
        <p14:creationId xmlns:p14="http://schemas.microsoft.com/office/powerpoint/2010/main" val="36284622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E0304B-3806-4EF4-8D2F-CACE286DF4FB}"/>
              </a:ext>
            </a:extLst>
          </p:cNvPr>
          <p:cNvPicPr/>
          <p:nvPr/>
        </p:nvPicPr>
        <p:blipFill rotWithShape="1">
          <a:blip r:embed="rId2">
            <a:alphaModFix amt="35000"/>
            <a:extLst>
              <a:ext uri="{28A0092B-C50C-407E-A947-70E740481C1C}">
                <a14:useLocalDpi xmlns:a14="http://schemas.microsoft.com/office/drawing/2010/main" val="0"/>
              </a:ext>
            </a:extLst>
          </a:blip>
          <a:srcRect t="14110" b="14005"/>
          <a:stretch/>
        </p:blipFill>
        <p:spPr bwMode="auto">
          <a:xfrm>
            <a:off x="20" y="1"/>
            <a:ext cx="12191980" cy="6857999"/>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2B8D6F19-9104-488E-A55F-44B101733F42}"/>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rPr>
              <a:t>2000-2020</a:t>
            </a:r>
            <a:endParaRPr lang="en-US" sz="400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9892E5-2456-405D-91A9-4B9BF193ABA2}"/>
              </a:ext>
            </a:extLst>
          </p:cNvPr>
          <p:cNvSpPr>
            <a:spLocks noGrp="1"/>
          </p:cNvSpPr>
          <p:nvPr>
            <p:ph idx="1"/>
          </p:nvPr>
        </p:nvSpPr>
        <p:spPr>
          <a:xfrm>
            <a:off x="5155379" y="1065862"/>
            <a:ext cx="5744685" cy="4726276"/>
          </a:xfrm>
        </p:spPr>
        <p:txBody>
          <a:bodyPr anchor="ctr">
            <a:normAutofit/>
          </a:bodyPr>
          <a:lstStyle/>
          <a:p>
            <a:r>
              <a:rPr lang="en-US" sz="1900">
                <a:solidFill>
                  <a:srgbClr val="FFFFFF"/>
                </a:solidFill>
              </a:rPr>
              <a:t>The aughts saw an explosion of car design in all shapes, forms, and styles, making it difficult to track down a common thread in their look. The variety in form has not translated to a variety in hues: white, silver, black, and gray are the most popular exterior colors of the day. However, it’s undeniable that the preeminence the SUV was cemented over the course of the last decade, in many ways replacing the elegant sedans and roadsters of decades gone by.</a:t>
            </a:r>
          </a:p>
          <a:p>
            <a:r>
              <a:rPr lang="en-US" sz="1900">
                <a:solidFill>
                  <a:srgbClr val="FFFFFF"/>
                </a:solidFill>
              </a:rPr>
              <a:t>Also we got to see new style and look in this century. American muscle, Japan Sleepers, The Germans and Italians all changed the automobile industry drastically.</a:t>
            </a:r>
          </a:p>
          <a:p>
            <a:r>
              <a:rPr lang="en-US" sz="1900">
                <a:solidFill>
                  <a:srgbClr val="FFFFFF"/>
                </a:solidFill>
              </a:rPr>
              <a:t>Analyzing the changes in design over the decades, we can say that the automobile industry has revolutionized and has come a long way.</a:t>
            </a:r>
          </a:p>
          <a:p>
            <a:pPr marL="0" indent="0">
              <a:buNone/>
            </a:pPr>
            <a:endParaRPr lang="en-US" sz="1900">
              <a:solidFill>
                <a:srgbClr val="FFFFFF"/>
              </a:solidFill>
            </a:endParaRPr>
          </a:p>
        </p:txBody>
      </p:sp>
    </p:spTree>
    <p:extLst>
      <p:ext uri="{BB962C8B-B14F-4D97-AF65-F5344CB8AC3E}">
        <p14:creationId xmlns:p14="http://schemas.microsoft.com/office/powerpoint/2010/main" val="23698654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1D9D7-D3B5-4D5F-92C7-A421DA63E5D2}"/>
              </a:ext>
            </a:extLst>
          </p:cNvPr>
          <p:cNvPicPr/>
          <p:nvPr/>
        </p:nvPicPr>
        <p:blipFill rotWithShape="1">
          <a:blip r:embed="rId2" cstate="print">
            <a:extLst>
              <a:ext uri="{28A0092B-C50C-407E-A947-70E740481C1C}">
                <a14:useLocalDpi xmlns:a14="http://schemas.microsoft.com/office/drawing/2010/main" val="0"/>
              </a:ext>
            </a:extLst>
          </a:blip>
          <a:srcRect l="10338" r="10075" b="-3"/>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7" name="Picture 6">
            <a:extLst>
              <a:ext uri="{FF2B5EF4-FFF2-40B4-BE49-F238E27FC236}">
                <a16:creationId xmlns:a16="http://schemas.microsoft.com/office/drawing/2014/main" id="{965AF8D8-74A0-4863-9C18-873B6A2EB675}"/>
              </a:ext>
            </a:extLst>
          </p:cNvPr>
          <p:cNvPicPr/>
          <p:nvPr/>
        </p:nvPicPr>
        <p:blipFill rotWithShape="1">
          <a:blip r:embed="rId3" cstate="print">
            <a:extLst>
              <a:ext uri="{28A0092B-C50C-407E-A947-70E740481C1C}">
                <a14:useLocalDpi xmlns:a14="http://schemas.microsoft.com/office/drawing/2010/main" val="0"/>
              </a:ext>
            </a:extLst>
          </a:blip>
          <a:srcRect t="19901" r="-3" b="2468"/>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8" name="Picture 7">
            <a:extLst>
              <a:ext uri="{FF2B5EF4-FFF2-40B4-BE49-F238E27FC236}">
                <a16:creationId xmlns:a16="http://schemas.microsoft.com/office/drawing/2014/main" id="{B6CE9628-6050-4219-B6DF-DDE0F7275C82}"/>
              </a:ext>
            </a:extLst>
          </p:cNvPr>
          <p:cNvPicPr/>
          <p:nvPr/>
        </p:nvPicPr>
        <p:blipFill rotWithShape="1">
          <a:blip r:embed="rId4" cstate="print">
            <a:extLst>
              <a:ext uri="{28A0092B-C50C-407E-A947-70E740481C1C}">
                <a14:useLocalDpi xmlns:a14="http://schemas.microsoft.com/office/drawing/2010/main" val="0"/>
              </a:ext>
            </a:extLst>
          </a:blip>
          <a:srcRect t="9168" r="5" b="5"/>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6" name="Picture 5">
            <a:extLst>
              <a:ext uri="{FF2B5EF4-FFF2-40B4-BE49-F238E27FC236}">
                <a16:creationId xmlns:a16="http://schemas.microsoft.com/office/drawing/2014/main" id="{E8E60879-CC99-4750-8DFF-22067534DE13}"/>
              </a:ext>
            </a:extLst>
          </p:cNvPr>
          <p:cNvPicPr/>
          <p:nvPr/>
        </p:nvPicPr>
        <p:blipFill rotWithShape="1">
          <a:blip r:embed="rId5" cstate="print">
            <a:extLst>
              <a:ext uri="{28A0092B-C50C-407E-A947-70E740481C1C}">
                <a14:useLocalDpi xmlns:a14="http://schemas.microsoft.com/office/drawing/2010/main" val="0"/>
              </a:ext>
            </a:extLst>
          </a:blip>
          <a:srcRect r="4560" b="-2"/>
          <a:stretch/>
        </p:blipFill>
        <p:spPr>
          <a:xfrm>
            <a:off x="1" y="2660089"/>
            <a:ext cx="7122523" cy="4197911"/>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
        <p:nvSpPr>
          <p:cNvPr id="13"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404E5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78F508-3BA1-496C-AA06-0A1FE6DA38DE}"/>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lang="en-US" sz="6000" kern="1200">
                <a:solidFill>
                  <a:srgbClr val="FFFFFF"/>
                </a:solidFill>
                <a:latin typeface="+mj-lt"/>
                <a:ea typeface="+mj-ea"/>
                <a:cs typeface="+mj-cs"/>
              </a:rPr>
              <a:t>Modern Day Cars</a:t>
            </a:r>
          </a:p>
        </p:txBody>
      </p:sp>
      <p:pic>
        <p:nvPicPr>
          <p:cNvPr id="4" name="Picture 3">
            <a:extLst>
              <a:ext uri="{FF2B5EF4-FFF2-40B4-BE49-F238E27FC236}">
                <a16:creationId xmlns:a16="http://schemas.microsoft.com/office/drawing/2014/main" id="{48C0D490-0049-4E9D-BF6D-623297C2D145}"/>
              </a:ext>
            </a:extLst>
          </p:cNvPr>
          <p:cNvPicPr/>
          <p:nvPr/>
        </p:nvPicPr>
        <p:blipFill rotWithShape="1">
          <a:blip r:embed="rId6" cstate="print">
            <a:extLst>
              <a:ext uri="{28A0092B-C50C-407E-A947-70E740481C1C}">
                <a14:useLocalDpi xmlns:a14="http://schemas.microsoft.com/office/drawing/2010/main" val="0"/>
              </a:ext>
            </a:extLst>
          </a:blip>
          <a:srcRect r="9485" b="1"/>
          <a:stretch/>
        </p:blipFill>
        <p:spPr>
          <a:xfrm>
            <a:off x="2261968"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Tree>
    <p:extLst>
      <p:ext uri="{BB962C8B-B14F-4D97-AF65-F5344CB8AC3E}">
        <p14:creationId xmlns:p14="http://schemas.microsoft.com/office/powerpoint/2010/main" val="117220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7"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946C32D5-879E-4B79-A921-6FE71A7031E8}"/>
              </a:ext>
            </a:extLst>
          </p:cNvPr>
          <p:cNvSpPr>
            <a:spLocks noGrp="1"/>
          </p:cNvSpPr>
          <p:nvPr>
            <p:ph type="title"/>
          </p:nvPr>
        </p:nvSpPr>
        <p:spPr>
          <a:xfrm>
            <a:off x="838199" y="1120676"/>
            <a:ext cx="7021513" cy="3959324"/>
          </a:xfrm>
        </p:spPr>
        <p:txBody>
          <a:bodyPr vert="horz" lIns="91440" tIns="45720" rIns="91440" bIns="45720" rtlCol="0" anchor="b">
            <a:normAutofit/>
          </a:bodyPr>
          <a:lstStyle/>
          <a:p>
            <a:r>
              <a:rPr lang="en-US" sz="6100" kern="1200" dirty="0">
                <a:solidFill>
                  <a:schemeClr val="bg1"/>
                </a:solidFill>
                <a:latin typeface="+mj-lt"/>
                <a:ea typeface="+mj-ea"/>
                <a:cs typeface="+mj-cs"/>
              </a:rPr>
              <a:t>History, Evolution and Problems Solved</a:t>
            </a:r>
            <a:br>
              <a:rPr lang="en-US" sz="6100" kern="1200" dirty="0">
                <a:solidFill>
                  <a:schemeClr val="bg1"/>
                </a:solidFill>
                <a:latin typeface="+mj-lt"/>
                <a:ea typeface="+mj-ea"/>
                <a:cs typeface="+mj-cs"/>
              </a:rPr>
            </a:br>
            <a:br>
              <a:rPr lang="en-US" sz="6100" kern="1200" dirty="0">
                <a:solidFill>
                  <a:schemeClr val="bg1"/>
                </a:solidFill>
                <a:latin typeface="+mj-lt"/>
                <a:ea typeface="+mj-ea"/>
                <a:cs typeface="+mj-cs"/>
              </a:rPr>
            </a:br>
            <a:r>
              <a:rPr lang="en-US" sz="6100" kern="1200" dirty="0">
                <a:solidFill>
                  <a:schemeClr val="bg1"/>
                </a:solidFill>
                <a:latin typeface="+mj-lt"/>
                <a:ea typeface="+mj-ea"/>
                <a:cs typeface="+mj-cs"/>
              </a:rPr>
              <a:t>Krishnaraj PT</a:t>
            </a:r>
          </a:p>
        </p:txBody>
      </p:sp>
    </p:spTree>
    <p:extLst>
      <p:ext uri="{BB962C8B-B14F-4D97-AF65-F5344CB8AC3E}">
        <p14:creationId xmlns:p14="http://schemas.microsoft.com/office/powerpoint/2010/main" val="325328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D89F141-B706-4E30-A19F-B8DDF149CA80}"/>
              </a:ext>
            </a:extLst>
          </p:cNvPr>
          <p:cNvSpPr>
            <a:spLocks noGrp="1"/>
          </p:cNvSpPr>
          <p:nvPr>
            <p:ph type="title"/>
          </p:nvPr>
        </p:nvSpPr>
        <p:spPr>
          <a:xfrm>
            <a:off x="1100669" y="1097339"/>
            <a:ext cx="10011831" cy="2623885"/>
          </a:xfrm>
        </p:spPr>
        <p:txBody>
          <a:bodyPr vert="horz" lIns="91440" tIns="45720" rIns="91440" bIns="45720" rtlCol="0" anchor="ctr">
            <a:normAutofit/>
          </a:bodyPr>
          <a:lstStyle/>
          <a:p>
            <a:pPr algn="ctr"/>
            <a:r>
              <a:rPr lang="en-US" sz="6600" kern="1200">
                <a:solidFill>
                  <a:srgbClr val="FFFFFF"/>
                </a:solidFill>
                <a:latin typeface="+mj-lt"/>
                <a:ea typeface="+mj-ea"/>
                <a:cs typeface="+mj-cs"/>
              </a:rPr>
              <a:t>Specifications</a:t>
            </a:r>
          </a:p>
        </p:txBody>
      </p:sp>
      <p:sp>
        <p:nvSpPr>
          <p:cNvPr id="10" name="Rectangle 9">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28501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DF6E-1CE5-4B03-8395-A9267DBE6CCA}"/>
              </a:ext>
            </a:extLst>
          </p:cNvPr>
          <p:cNvSpPr>
            <a:spLocks noGrp="1"/>
          </p:cNvSpPr>
          <p:nvPr>
            <p:ph type="title"/>
          </p:nvPr>
        </p:nvSpPr>
        <p:spPr>
          <a:xfrm>
            <a:off x="1653363" y="365760"/>
            <a:ext cx="9367203" cy="1188720"/>
          </a:xfrm>
        </p:spPr>
        <p:txBody>
          <a:bodyPr>
            <a:normAutofit/>
          </a:bodyPr>
          <a:lstStyle/>
          <a:p>
            <a:r>
              <a:rPr lang="en-US" b="1" dirty="0"/>
              <a:t>20</a:t>
            </a:r>
            <a:r>
              <a:rPr lang="en-US" b="1" baseline="30000" dirty="0"/>
              <a:t>th</a:t>
            </a:r>
            <a:r>
              <a:rPr lang="en-US" b="1" dirty="0"/>
              <a:t> Century</a:t>
            </a:r>
            <a:endParaRPr 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7B01AFE-F28F-4BC7-A6BD-746FF3C0D5AD}"/>
              </a:ext>
            </a:extLst>
          </p:cNvPr>
          <p:cNvSpPr>
            <a:spLocks noGrp="1"/>
          </p:cNvSpPr>
          <p:nvPr>
            <p:ph idx="1"/>
          </p:nvPr>
        </p:nvSpPr>
        <p:spPr>
          <a:xfrm>
            <a:off x="1653363" y="2176272"/>
            <a:ext cx="9367204" cy="4041648"/>
          </a:xfrm>
        </p:spPr>
        <p:txBody>
          <a:bodyPr anchor="t">
            <a:normAutofit/>
          </a:bodyPr>
          <a:lstStyle/>
          <a:p>
            <a:r>
              <a:rPr lang="en-US" sz="2400"/>
              <a:t>Most of the cars built before the 1940s were under 100 hp with maximum rpm up to 4000rpm with torque up to 250-280 NM.</a:t>
            </a:r>
          </a:p>
          <a:p>
            <a:endParaRPr lang="en-IN" sz="2400"/>
          </a:p>
          <a:p>
            <a:r>
              <a:rPr lang="en-US" sz="2400"/>
              <a:t>As we enter late 90s in the world dominated by Germans with Mercedes and BMW both companies reinvented their cars and boost their maximum horsepower to 200hp and other features like inbuilt music system, 4 wheel drive, air bags for safety, short gears to achieve maximum speed and 5- speed manual transmission.  Mostly all big car companies were in a race to producing the fastest and powerful car.</a:t>
            </a:r>
          </a:p>
          <a:p>
            <a:endParaRPr lang="en-US" sz="2400"/>
          </a:p>
          <a:p>
            <a:endParaRPr lang="en-US" sz="2400"/>
          </a:p>
        </p:txBody>
      </p:sp>
    </p:spTree>
    <p:extLst>
      <p:ext uri="{BB962C8B-B14F-4D97-AF65-F5344CB8AC3E}">
        <p14:creationId xmlns:p14="http://schemas.microsoft.com/office/powerpoint/2010/main" val="980839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D354B7B-8E18-4FA6-A534-7D715E72008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21"/>
          <a:stretch/>
        </p:blipFill>
        <p:spPr>
          <a:xfrm>
            <a:off x="457200" y="457200"/>
            <a:ext cx="11277600" cy="5943600"/>
          </a:xfrm>
          <a:prstGeom prst="rect">
            <a:avLst/>
          </a:prstGeom>
        </p:spPr>
      </p:pic>
    </p:spTree>
    <p:extLst>
      <p:ext uri="{BB962C8B-B14F-4D97-AF65-F5344CB8AC3E}">
        <p14:creationId xmlns:p14="http://schemas.microsoft.com/office/powerpoint/2010/main" val="3236541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ED11ED85-7E47-468A-998D-91B69A2972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17" r="1" b="1"/>
          <a:stretch/>
        </p:blipFill>
        <p:spPr>
          <a:xfrm>
            <a:off x="196850" y="173518"/>
            <a:ext cx="11798300" cy="6512763"/>
          </a:xfrm>
          <a:prstGeom prst="rect">
            <a:avLst/>
          </a:prstGeom>
        </p:spPr>
      </p:pic>
    </p:spTree>
    <p:extLst>
      <p:ext uri="{BB962C8B-B14F-4D97-AF65-F5344CB8AC3E}">
        <p14:creationId xmlns:p14="http://schemas.microsoft.com/office/powerpoint/2010/main" val="4252985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8B8DD7-EA19-48E4-BEBA-931648C86D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10"/>
          <a:stretch/>
        </p:blipFill>
        <p:spPr>
          <a:xfrm>
            <a:off x="457200" y="457200"/>
            <a:ext cx="11277600" cy="5943600"/>
          </a:xfrm>
          <a:prstGeom prst="rect">
            <a:avLst/>
          </a:prstGeom>
        </p:spPr>
      </p:pic>
    </p:spTree>
    <p:extLst>
      <p:ext uri="{BB962C8B-B14F-4D97-AF65-F5344CB8AC3E}">
        <p14:creationId xmlns:p14="http://schemas.microsoft.com/office/powerpoint/2010/main" val="4282113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3E5158D-8DDE-42B7-A5B9-786464A41D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88" r="1" b="6671"/>
          <a:stretch/>
        </p:blipFill>
        <p:spPr>
          <a:xfrm>
            <a:off x="1280667" y="677668"/>
            <a:ext cx="9630666" cy="5417250"/>
          </a:xfrm>
          <a:prstGeom prst="rect">
            <a:avLst/>
          </a:prstGeom>
          <a:ln w="28575">
            <a:solidFill>
              <a:schemeClr val="bg1"/>
            </a:solidFill>
          </a:ln>
        </p:spPr>
      </p:pic>
      <p:sp>
        <p:nvSpPr>
          <p:cNvPr id="16"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Oval 19">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3930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0E38B83-4710-4BE8-ABB2-EB726DAD6F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305"/>
          <a:stretch/>
        </p:blipFill>
        <p:spPr>
          <a:xfrm>
            <a:off x="457200" y="457200"/>
            <a:ext cx="11277600" cy="5943600"/>
          </a:xfrm>
          <a:prstGeom prst="rect">
            <a:avLst/>
          </a:prstGeom>
        </p:spPr>
      </p:pic>
    </p:spTree>
    <p:extLst>
      <p:ext uri="{BB962C8B-B14F-4D97-AF65-F5344CB8AC3E}">
        <p14:creationId xmlns:p14="http://schemas.microsoft.com/office/powerpoint/2010/main" val="242908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38D1056-9F9B-4177-B0F3-F59F3209D326}"/>
              </a:ext>
            </a:extLst>
          </p:cNvPr>
          <p:cNvSpPr>
            <a:spLocks noGrp="1"/>
          </p:cNvSpPr>
          <p:nvPr>
            <p:ph type="title"/>
          </p:nvPr>
        </p:nvSpPr>
        <p:spPr>
          <a:xfrm>
            <a:off x="767290" y="1166932"/>
            <a:ext cx="3582073" cy="4279709"/>
          </a:xfrm>
        </p:spPr>
        <p:txBody>
          <a:bodyPr anchor="ctr">
            <a:normAutofit/>
          </a:bodyPr>
          <a:lstStyle/>
          <a:p>
            <a:r>
              <a:rPr lang="en-US" sz="4800" b="1" i="1">
                <a:solidFill>
                  <a:schemeClr val="bg1"/>
                </a:solidFill>
              </a:rPr>
              <a:t>Tesla and Electric Cars</a:t>
            </a:r>
            <a:endParaRPr lang="en-US" sz="4800">
              <a:solidFill>
                <a:schemeClr val="bg1"/>
              </a:solidFill>
            </a:endParaRPr>
          </a:p>
        </p:txBody>
      </p:sp>
      <p:sp>
        <p:nvSpPr>
          <p:cNvPr id="3" name="Content Placeholder 2">
            <a:extLst>
              <a:ext uri="{FF2B5EF4-FFF2-40B4-BE49-F238E27FC236}">
                <a16:creationId xmlns:a16="http://schemas.microsoft.com/office/drawing/2014/main" id="{3EAFEDA5-496E-49E9-9452-5482DEC64DD4}"/>
              </a:ext>
            </a:extLst>
          </p:cNvPr>
          <p:cNvSpPr>
            <a:spLocks noGrp="1"/>
          </p:cNvSpPr>
          <p:nvPr>
            <p:ph idx="1"/>
          </p:nvPr>
        </p:nvSpPr>
        <p:spPr>
          <a:xfrm>
            <a:off x="5573864" y="1166933"/>
            <a:ext cx="5716988" cy="4279709"/>
          </a:xfrm>
        </p:spPr>
        <p:txBody>
          <a:bodyPr anchor="ctr">
            <a:normAutofit/>
          </a:bodyPr>
          <a:lstStyle/>
          <a:p>
            <a:r>
              <a:rPr lang="en-US" sz="2400" b="1" i="1"/>
              <a:t>Tesla</a:t>
            </a:r>
            <a:r>
              <a:rPr lang="en-US" sz="2400"/>
              <a:t>, an Automobile company founded by Elon Musk produces Electric vehicles, as he believes it is the new future of Automobile industry and it is cost effective and has low maintenance compared to cars consuming fuels. His 4 basic models include model S 3 X Y, all these cars are full electric</a:t>
            </a:r>
          </a:p>
        </p:txBody>
      </p:sp>
    </p:spTree>
    <p:extLst>
      <p:ext uri="{BB962C8B-B14F-4D97-AF65-F5344CB8AC3E}">
        <p14:creationId xmlns:p14="http://schemas.microsoft.com/office/powerpoint/2010/main" val="3191084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6233DEB-5E3C-437C-9B4E-19398FC6C7AE}"/>
              </a:ext>
            </a:extLst>
          </p:cNvPr>
          <p:cNvPicPr/>
          <p:nvPr/>
        </p:nvPicPr>
        <p:blipFill>
          <a:blip r:embed="rId2">
            <a:extLst>
              <a:ext uri="{28A0092B-C50C-407E-A947-70E740481C1C}">
                <a14:useLocalDpi xmlns:a14="http://schemas.microsoft.com/office/drawing/2010/main" val="0"/>
              </a:ext>
            </a:extLst>
          </a:blip>
          <a:stretch>
            <a:fillRect/>
          </a:stretch>
        </p:blipFill>
        <p:spPr>
          <a:xfrm>
            <a:off x="621557" y="549714"/>
            <a:ext cx="6470283" cy="3646887"/>
          </a:xfrm>
          <a:prstGeom prst="rect">
            <a:avLst/>
          </a:prstGeom>
        </p:spPr>
      </p:pic>
      <p:sp>
        <p:nvSpPr>
          <p:cNvPr id="16"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A40A20-8B46-4440-8705-BBAE0DC35E53}"/>
              </a:ext>
            </a:extLst>
          </p:cNvPr>
          <p:cNvSpPr>
            <a:spLocks noGrp="1"/>
          </p:cNvSpPr>
          <p:nvPr>
            <p:ph type="title"/>
          </p:nvPr>
        </p:nvSpPr>
        <p:spPr>
          <a:xfrm>
            <a:off x="524256" y="4765963"/>
            <a:ext cx="6594189" cy="1625210"/>
          </a:xfrm>
        </p:spPr>
        <p:txBody>
          <a:bodyPr>
            <a:normAutofit/>
          </a:bodyPr>
          <a:lstStyle/>
          <a:p>
            <a:r>
              <a:rPr lang="en-US">
                <a:solidFill>
                  <a:srgbClr val="FFFFFF"/>
                </a:solidFill>
              </a:rPr>
              <a:t>Autopilot</a:t>
            </a:r>
          </a:p>
        </p:txBody>
      </p:sp>
      <p:sp>
        <p:nvSpPr>
          <p:cNvPr id="17"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68D4DF5-BEE3-400B-9142-ADC0DB88B3A6}"/>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Autopilot AI team drives the future of autonomy of current and new generations of vehicles. Learn about the team and apply to help accelerate the world with full self-driving.</a:t>
            </a:r>
          </a:p>
          <a:p>
            <a:r>
              <a:rPr lang="en-US" sz="2000">
                <a:solidFill>
                  <a:srgbClr val="FFFFFF"/>
                </a:solidFill>
              </a:rPr>
              <a:t>This car comes with standard advanced hardware capable of providing Autopilot features, and full self-driving capabilities—through software updates designed to improve functionality over time</a:t>
            </a:r>
          </a:p>
          <a:p>
            <a:endParaRPr lang="en-US" sz="2000">
              <a:solidFill>
                <a:srgbClr val="FFFFFF"/>
              </a:solidFill>
            </a:endParaRPr>
          </a:p>
        </p:txBody>
      </p:sp>
    </p:spTree>
    <p:extLst>
      <p:ext uri="{BB962C8B-B14F-4D97-AF65-F5344CB8AC3E}">
        <p14:creationId xmlns:p14="http://schemas.microsoft.com/office/powerpoint/2010/main" val="3262329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3F08-AD35-4DD9-B166-EE8C04E2A4CB}"/>
              </a:ext>
            </a:extLst>
          </p:cNvPr>
          <p:cNvSpPr>
            <a:spLocks noGrp="1"/>
          </p:cNvSpPr>
          <p:nvPr>
            <p:ph type="title"/>
          </p:nvPr>
        </p:nvSpPr>
        <p:spPr/>
        <p:txBody>
          <a:bodyPr/>
          <a:lstStyle/>
          <a:p>
            <a:r>
              <a:rPr lang="en-US" dirty="0"/>
              <a:t>Touchscreen</a:t>
            </a:r>
          </a:p>
        </p:txBody>
      </p:sp>
      <p:sp>
        <p:nvSpPr>
          <p:cNvPr id="3" name="Content Placeholder 2">
            <a:extLst>
              <a:ext uri="{FF2B5EF4-FFF2-40B4-BE49-F238E27FC236}">
                <a16:creationId xmlns:a16="http://schemas.microsoft.com/office/drawing/2014/main" id="{8451A54B-E064-4FD8-8284-98F0CFB9BEEC}"/>
              </a:ext>
            </a:extLst>
          </p:cNvPr>
          <p:cNvSpPr>
            <a:spLocks noGrp="1"/>
          </p:cNvSpPr>
          <p:nvPr>
            <p:ph idx="1"/>
          </p:nvPr>
        </p:nvSpPr>
        <p:spPr>
          <a:xfrm>
            <a:off x="838200" y="1548534"/>
            <a:ext cx="10515600" cy="4351338"/>
          </a:xfrm>
        </p:spPr>
        <p:txBody>
          <a:bodyPr/>
          <a:lstStyle/>
          <a:p>
            <a:r>
              <a:rPr lang="en-US" dirty="0"/>
              <a:t>The touchscreen to control many features that, in traditional cars, are controlled using physical buttons (for example, adjusting the cabin heating and air conditioning, headlights, etc.). One can also use the touchscreen to control media, navigate, use entertainment features, and customize Model S to suit your preferences. The main component of the touchscreen is the map area.</a:t>
            </a:r>
          </a:p>
          <a:p>
            <a:endParaRPr lang="en-US" dirty="0"/>
          </a:p>
        </p:txBody>
      </p:sp>
      <p:pic>
        <p:nvPicPr>
          <p:cNvPr id="4" name="Picture 3">
            <a:extLst>
              <a:ext uri="{FF2B5EF4-FFF2-40B4-BE49-F238E27FC236}">
                <a16:creationId xmlns:a16="http://schemas.microsoft.com/office/drawing/2014/main" id="{D733A60D-1039-44E4-8479-3183D731F4B7}"/>
              </a:ext>
            </a:extLst>
          </p:cNvPr>
          <p:cNvPicPr/>
          <p:nvPr/>
        </p:nvPicPr>
        <p:blipFill>
          <a:blip r:embed="rId2">
            <a:extLst>
              <a:ext uri="{28A0092B-C50C-407E-A947-70E740481C1C}">
                <a14:useLocalDpi xmlns:a14="http://schemas.microsoft.com/office/drawing/2010/main" val="0"/>
              </a:ext>
            </a:extLst>
          </a:blip>
          <a:stretch>
            <a:fillRect/>
          </a:stretch>
        </p:blipFill>
        <p:spPr>
          <a:xfrm>
            <a:off x="2994890" y="4230255"/>
            <a:ext cx="5650346" cy="2423434"/>
          </a:xfrm>
          <a:prstGeom prst="rect">
            <a:avLst/>
          </a:prstGeom>
        </p:spPr>
      </p:pic>
    </p:spTree>
    <p:extLst>
      <p:ext uri="{BB962C8B-B14F-4D97-AF65-F5344CB8AC3E}">
        <p14:creationId xmlns:p14="http://schemas.microsoft.com/office/powerpoint/2010/main" val="3280821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10 Scenic Villages In Thailand To Unravel The Culture">
            <a:extLst>
              <a:ext uri="{FF2B5EF4-FFF2-40B4-BE49-F238E27FC236}">
                <a16:creationId xmlns:a16="http://schemas.microsoft.com/office/drawing/2014/main" id="{DF1201A8-684E-45BC-863F-6A44818B7F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2" r="1" b="1"/>
          <a:stretch/>
        </p:blipFill>
        <p:spPr bwMode="auto">
          <a:xfrm>
            <a:off x="603671" y="-1"/>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E7359-B0D3-4095-9B19-0917AAEC86F9}"/>
              </a:ext>
            </a:extLst>
          </p:cNvPr>
          <p:cNvSpPr>
            <a:spLocks noGrp="1"/>
          </p:cNvSpPr>
          <p:nvPr>
            <p:ph type="title"/>
          </p:nvPr>
        </p:nvSpPr>
        <p:spPr>
          <a:xfrm>
            <a:off x="1166649" y="721805"/>
            <a:ext cx="3874686" cy="2147520"/>
          </a:xfrm>
        </p:spPr>
        <p:txBody>
          <a:bodyPr>
            <a:normAutofit/>
          </a:bodyPr>
          <a:lstStyle/>
          <a:p>
            <a:r>
              <a:rPr lang="en-US">
                <a:solidFill>
                  <a:schemeClr val="bg1"/>
                </a:solidFill>
              </a:rPr>
              <a:t>How was life like before cars?</a:t>
            </a:r>
          </a:p>
        </p:txBody>
      </p:sp>
      <p:sp>
        <p:nvSpPr>
          <p:cNvPr id="75" name="Rectangle 7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78"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E860B0-04AF-4FEB-A9F6-C840673E2A42}"/>
              </a:ext>
            </a:extLst>
          </p:cNvPr>
          <p:cNvSpPr>
            <a:spLocks noGrp="1"/>
          </p:cNvSpPr>
          <p:nvPr>
            <p:ph idx="1"/>
          </p:nvPr>
        </p:nvSpPr>
        <p:spPr>
          <a:xfrm>
            <a:off x="1166649" y="3379979"/>
            <a:ext cx="3874685" cy="3186359"/>
          </a:xfrm>
        </p:spPr>
        <p:txBody>
          <a:bodyPr anchor="ctr">
            <a:normAutofit/>
          </a:bodyPr>
          <a:lstStyle/>
          <a:p>
            <a:pPr marL="0" indent="0">
              <a:buNone/>
            </a:pPr>
            <a:r>
              <a:rPr lang="en-US" sz="1800">
                <a:solidFill>
                  <a:schemeClr val="bg1"/>
                </a:solidFill>
              </a:rPr>
              <a:t>Up until the early 1900s, few people lived </a:t>
            </a:r>
            <a:r>
              <a:rPr lang="en-US" sz="1800" b="1">
                <a:solidFill>
                  <a:schemeClr val="bg1"/>
                </a:solidFill>
              </a:rPr>
              <a:t>more than a few miles</a:t>
            </a:r>
            <a:r>
              <a:rPr lang="en-US" sz="1800">
                <a:solidFill>
                  <a:schemeClr val="bg1"/>
                </a:solidFill>
              </a:rPr>
              <a:t> from where they grew up. It was a matter of choice and logistics. Before cars were invented moving just a short distance away meant hours of buggy travel on rough roads. The rise of suburban areas also wouldn’t have been possible without the automobile.</a:t>
            </a:r>
          </a:p>
          <a:p>
            <a:endParaRPr lang="en-US" sz="1800" b="1">
              <a:solidFill>
                <a:schemeClr val="bg1"/>
              </a:solidFill>
            </a:endParaRPr>
          </a:p>
        </p:txBody>
      </p:sp>
    </p:spTree>
    <p:extLst>
      <p:ext uri="{BB962C8B-B14F-4D97-AF65-F5344CB8AC3E}">
        <p14:creationId xmlns:p14="http://schemas.microsoft.com/office/powerpoint/2010/main" val="2793958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2D5C-744F-4C82-A145-EB40D48BBC0D}"/>
              </a:ext>
            </a:extLst>
          </p:cNvPr>
          <p:cNvSpPr>
            <a:spLocks noGrp="1"/>
          </p:cNvSpPr>
          <p:nvPr>
            <p:ph type="title"/>
          </p:nvPr>
        </p:nvSpPr>
        <p:spPr/>
        <p:txBody>
          <a:bodyPr/>
          <a:lstStyle/>
          <a:p>
            <a:r>
              <a:rPr lang="en-US" dirty="0"/>
              <a:t>Streaming services</a:t>
            </a:r>
          </a:p>
        </p:txBody>
      </p:sp>
      <p:sp>
        <p:nvSpPr>
          <p:cNvPr id="3" name="Content Placeholder 2">
            <a:extLst>
              <a:ext uri="{FF2B5EF4-FFF2-40B4-BE49-F238E27FC236}">
                <a16:creationId xmlns:a16="http://schemas.microsoft.com/office/drawing/2014/main" id="{7CBC6EA3-DFE3-41E4-BBD0-5484899E944C}"/>
              </a:ext>
            </a:extLst>
          </p:cNvPr>
          <p:cNvSpPr>
            <a:spLocks noGrp="1"/>
          </p:cNvSpPr>
          <p:nvPr>
            <p:ph idx="1"/>
          </p:nvPr>
        </p:nvSpPr>
        <p:spPr/>
        <p:txBody>
          <a:bodyPr/>
          <a:lstStyle/>
          <a:p>
            <a:pPr marL="0" indent="0">
              <a:buNone/>
            </a:pPr>
            <a:r>
              <a:rPr lang="en-US" dirty="0"/>
              <a:t>The high-tech touch screen also allows you to stream your favorite shows from inside your Tesla. But, like the </a:t>
            </a:r>
            <a:r>
              <a:rPr lang="en-US" dirty="0" err="1"/>
              <a:t>caraoke</a:t>
            </a:r>
            <a:r>
              <a:rPr lang="en-US" dirty="0"/>
              <a:t> feature, you have to be parked for this feature to work.</a:t>
            </a:r>
          </a:p>
          <a:p>
            <a:pPr marL="0" indent="0">
              <a:buNone/>
            </a:pPr>
            <a:endParaRPr lang="en-US" dirty="0"/>
          </a:p>
        </p:txBody>
      </p:sp>
      <p:pic>
        <p:nvPicPr>
          <p:cNvPr id="4" name="Picture 3">
            <a:extLst>
              <a:ext uri="{FF2B5EF4-FFF2-40B4-BE49-F238E27FC236}">
                <a16:creationId xmlns:a16="http://schemas.microsoft.com/office/drawing/2014/main" id="{08C8DCD5-81A5-4B92-A92B-A47183E68758}"/>
              </a:ext>
            </a:extLst>
          </p:cNvPr>
          <p:cNvPicPr/>
          <p:nvPr/>
        </p:nvPicPr>
        <p:blipFill>
          <a:blip r:embed="rId2">
            <a:extLst>
              <a:ext uri="{28A0092B-C50C-407E-A947-70E740481C1C}">
                <a14:useLocalDpi xmlns:a14="http://schemas.microsoft.com/office/drawing/2010/main" val="0"/>
              </a:ext>
            </a:extLst>
          </a:blip>
          <a:stretch>
            <a:fillRect/>
          </a:stretch>
        </p:blipFill>
        <p:spPr>
          <a:xfrm>
            <a:off x="3937317" y="3478848"/>
            <a:ext cx="4317365" cy="2698115"/>
          </a:xfrm>
          <a:prstGeom prst="rect">
            <a:avLst/>
          </a:prstGeom>
        </p:spPr>
      </p:pic>
    </p:spTree>
    <p:extLst>
      <p:ext uri="{BB962C8B-B14F-4D97-AF65-F5344CB8AC3E}">
        <p14:creationId xmlns:p14="http://schemas.microsoft.com/office/powerpoint/2010/main" val="2289885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Freeform: Shape 1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F418202-5328-4062-B54B-A0374D4BCAE0}"/>
              </a:ext>
            </a:extLst>
          </p:cNvPr>
          <p:cNvSpPr>
            <a:spLocks noGrp="1"/>
          </p:cNvSpPr>
          <p:nvPr>
            <p:ph type="title"/>
          </p:nvPr>
        </p:nvSpPr>
        <p:spPr>
          <a:xfrm>
            <a:off x="1861854" y="633046"/>
            <a:ext cx="4834021" cy="1314996"/>
          </a:xfrm>
        </p:spPr>
        <p:txBody>
          <a:bodyPr anchor="b">
            <a:normAutofit/>
          </a:bodyPr>
          <a:lstStyle/>
          <a:p>
            <a:r>
              <a:rPr lang="en-US" b="1">
                <a:solidFill>
                  <a:schemeClr val="bg1"/>
                </a:solidFill>
              </a:rPr>
              <a:t>Sentry mode</a:t>
            </a:r>
            <a:endParaRPr lang="en-US">
              <a:solidFill>
                <a:schemeClr val="bg1"/>
              </a:solidFill>
            </a:endParaRPr>
          </a:p>
        </p:txBody>
      </p:sp>
      <p:sp>
        <p:nvSpPr>
          <p:cNvPr id="3" name="Content Placeholder 2">
            <a:extLst>
              <a:ext uri="{FF2B5EF4-FFF2-40B4-BE49-F238E27FC236}">
                <a16:creationId xmlns:a16="http://schemas.microsoft.com/office/drawing/2014/main" id="{ED788993-2749-4431-8D21-AECB8F5B9016}"/>
              </a:ext>
            </a:extLst>
          </p:cNvPr>
          <p:cNvSpPr>
            <a:spLocks noGrp="1"/>
          </p:cNvSpPr>
          <p:nvPr>
            <p:ph idx="1"/>
          </p:nvPr>
        </p:nvSpPr>
        <p:spPr>
          <a:xfrm>
            <a:off x="1861854" y="2125737"/>
            <a:ext cx="4834021" cy="4044463"/>
          </a:xfrm>
        </p:spPr>
        <p:txBody>
          <a:bodyPr>
            <a:normAutofit/>
          </a:bodyPr>
          <a:lstStyle/>
          <a:p>
            <a:pPr marL="0" indent="0">
              <a:buNone/>
            </a:pPr>
            <a:r>
              <a:rPr lang="en-US" sz="2400">
                <a:solidFill>
                  <a:schemeClr val="bg1"/>
                </a:solidFill>
              </a:rPr>
              <a:t>Sentry mode allows you to keep a close eye on your parked vehicle from anywhere in the world. Let's say someone hits your car with a shopping cart, your Car will start recording from the outside cameras and alert you that your vehicle has been hit through the Car app. This feature eliminates the stress of ever wondering where that mysterious dent came from.</a:t>
            </a:r>
          </a:p>
          <a:p>
            <a:pPr marL="0" indent="0">
              <a:buNone/>
            </a:pPr>
            <a:endParaRPr lang="en-US" sz="2400">
              <a:solidFill>
                <a:schemeClr val="bg1"/>
              </a:solidFill>
            </a:endParaRPr>
          </a:p>
        </p:txBody>
      </p:sp>
      <p:pic>
        <p:nvPicPr>
          <p:cNvPr id="4" name="Picture 3">
            <a:extLst>
              <a:ext uri="{FF2B5EF4-FFF2-40B4-BE49-F238E27FC236}">
                <a16:creationId xmlns:a16="http://schemas.microsoft.com/office/drawing/2014/main" id="{83DD6501-4CB6-4E46-868F-CAAA74C98C98}"/>
              </a:ext>
            </a:extLst>
          </p:cNvPr>
          <p:cNvPicPr/>
          <p:nvPr/>
        </p:nvPicPr>
        <p:blipFill>
          <a:blip r:embed="rId2">
            <a:extLst>
              <a:ext uri="{28A0092B-C50C-407E-A947-70E740481C1C}">
                <a14:useLocalDpi xmlns:a14="http://schemas.microsoft.com/office/drawing/2010/main" val="0"/>
              </a:ext>
            </a:extLst>
          </a:blip>
          <a:stretch>
            <a:fillRect/>
          </a:stretch>
        </p:blipFill>
        <p:spPr>
          <a:xfrm>
            <a:off x="7235473" y="2982079"/>
            <a:ext cx="4072815" cy="2290958"/>
          </a:xfrm>
          <a:prstGeom prst="rect">
            <a:avLst/>
          </a:prstGeom>
        </p:spPr>
      </p:pic>
      <p:grpSp>
        <p:nvGrpSpPr>
          <p:cNvPr id="1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0" name="Freeform: Shape 1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14901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02BFC5-A264-41C8-9F31-87DF50B02669}"/>
              </a:ext>
            </a:extLst>
          </p:cNvPr>
          <p:cNvSpPr>
            <a:spLocks noGrp="1"/>
          </p:cNvSpPr>
          <p:nvPr>
            <p:ph type="title"/>
          </p:nvPr>
        </p:nvSpPr>
        <p:spPr>
          <a:xfrm>
            <a:off x="833002" y="448253"/>
            <a:ext cx="10520702" cy="1325563"/>
          </a:xfrm>
        </p:spPr>
        <p:txBody>
          <a:bodyPr>
            <a:normAutofit/>
          </a:bodyPr>
          <a:lstStyle/>
          <a:p>
            <a:r>
              <a:rPr lang="en-US" dirty="0"/>
              <a:t>The Apps</a:t>
            </a:r>
          </a:p>
        </p:txBody>
      </p:sp>
      <p:sp>
        <p:nvSpPr>
          <p:cNvPr id="3" name="Content Placeholder 2">
            <a:extLst>
              <a:ext uri="{FF2B5EF4-FFF2-40B4-BE49-F238E27FC236}">
                <a16:creationId xmlns:a16="http://schemas.microsoft.com/office/drawing/2014/main" id="{67713C62-BCF1-4CE9-83E1-3AF7A4C7D39E}"/>
              </a:ext>
            </a:extLst>
          </p:cNvPr>
          <p:cNvSpPr>
            <a:spLocks noGrp="1"/>
          </p:cNvSpPr>
          <p:nvPr>
            <p:ph idx="1"/>
          </p:nvPr>
        </p:nvSpPr>
        <p:spPr>
          <a:xfrm>
            <a:off x="838200" y="2191807"/>
            <a:ext cx="4936067" cy="3985155"/>
          </a:xfrm>
        </p:spPr>
        <p:txBody>
          <a:bodyPr>
            <a:normAutofit/>
          </a:bodyPr>
          <a:lstStyle/>
          <a:p>
            <a:pPr marL="0" indent="0">
              <a:buNone/>
            </a:pPr>
            <a:r>
              <a:rPr lang="en-US" sz="2000"/>
              <a:t>One of the most interesting things about Tesla is the app, which allows drivers to control their car from virtually anywhere. The app sends real-time updates if sentry mode were to activate. You can also check the status of your vehicle while it's charging, control the air conditioning and heat, and also lock and unlock your car.</a:t>
            </a:r>
          </a:p>
          <a:p>
            <a:endParaRPr lang="en-US" sz="2000"/>
          </a:p>
        </p:txBody>
      </p:sp>
      <p:pic>
        <p:nvPicPr>
          <p:cNvPr id="4" name="Picture 3">
            <a:extLst>
              <a:ext uri="{FF2B5EF4-FFF2-40B4-BE49-F238E27FC236}">
                <a16:creationId xmlns:a16="http://schemas.microsoft.com/office/drawing/2014/main" id="{5C303669-E63F-491E-BA2B-C0107FBF81A3}"/>
              </a:ext>
            </a:extLst>
          </p:cNvPr>
          <p:cNvPicPr/>
          <p:nvPr/>
        </p:nvPicPr>
        <p:blipFill>
          <a:blip r:embed="rId2">
            <a:extLst>
              <a:ext uri="{28A0092B-C50C-407E-A947-70E740481C1C}">
                <a14:useLocalDpi xmlns:a14="http://schemas.microsoft.com/office/drawing/2010/main" val="0"/>
              </a:ext>
            </a:extLst>
          </a:blip>
          <a:stretch>
            <a:fillRect/>
          </a:stretch>
        </p:blipFill>
        <p:spPr>
          <a:xfrm>
            <a:off x="6417734" y="2794754"/>
            <a:ext cx="4935970" cy="2779262"/>
          </a:xfrm>
          <a:prstGeom prst="rect">
            <a:avLst/>
          </a:prstGeom>
        </p:spPr>
      </p:pic>
    </p:spTree>
    <p:extLst>
      <p:ext uri="{BB962C8B-B14F-4D97-AF65-F5344CB8AC3E}">
        <p14:creationId xmlns:p14="http://schemas.microsoft.com/office/powerpoint/2010/main" val="270880643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0.wp.com/www.curbsideclassic.com/wp-content/uploads/2012/01/aero-stanley-rocket_b_06.jpg?resize=480%2C316">
            <a:extLst>
              <a:ext uri="{FF2B5EF4-FFF2-40B4-BE49-F238E27FC236}">
                <a16:creationId xmlns:a16="http://schemas.microsoft.com/office/drawing/2014/main" id="{B7BCEDB3-9B73-43C1-A481-A3D0573BC6F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625" b="78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E705E-4648-45FF-ACC5-D5908D54DF1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Aerodynamics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480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descr="https://i0.wp.com/www.curbsideclassic.com/wp-content/uploads/2012/01/aero-Rumpler_Tropfenwagen.jpg?resize=522%2C410">
            <a:extLst>
              <a:ext uri="{FF2B5EF4-FFF2-40B4-BE49-F238E27FC236}">
                <a16:creationId xmlns:a16="http://schemas.microsoft.com/office/drawing/2014/main" id="{2037A934-EA6D-437C-9413-AC43154024D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8163" b="1019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75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https://i0.wp.com/www.curbsideclassic.com/wp-content/uploads/2012/01/aer-benz-tropfenwagen-1923.jpg?resize=543%2C332">
            <a:extLst>
              <a:ext uri="{FF2B5EF4-FFF2-40B4-BE49-F238E27FC236}">
                <a16:creationId xmlns:a16="http://schemas.microsoft.com/office/drawing/2014/main" id="{EE047188-6804-43B6-8506-55A370B0D86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1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177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8E5B-40BF-42AF-9D03-270C261B0F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D25516-02B7-40C2-9251-57FB8D748FFC}"/>
              </a:ext>
            </a:extLst>
          </p:cNvPr>
          <p:cNvSpPr>
            <a:spLocks noGrp="1"/>
          </p:cNvSpPr>
          <p:nvPr>
            <p:ph idx="1"/>
          </p:nvPr>
        </p:nvSpPr>
        <p:spPr/>
        <p:txBody>
          <a:bodyPr/>
          <a:lstStyle/>
          <a:p>
            <a:endParaRPr lang="en-US"/>
          </a:p>
        </p:txBody>
      </p:sp>
      <p:pic>
        <p:nvPicPr>
          <p:cNvPr id="12290" name="Picture 2" descr="https://i0.wp.com/www.curbsideclassic.com/wp-content/uploads/2012/01/aero-Burney.png?resize=579%2C553">
            <a:extLst>
              <a:ext uri="{FF2B5EF4-FFF2-40B4-BE49-F238E27FC236}">
                <a16:creationId xmlns:a16="http://schemas.microsoft.com/office/drawing/2014/main" id="{7E8B7A7E-A818-4797-B63A-F38F4434C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512" y="564429"/>
            <a:ext cx="5514975"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122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i0.wp.com/www.curbsideclassic.com/wp-content/uploads/2012/01/VW-kdf.jpg?resize=480%2C324">
            <a:extLst>
              <a:ext uri="{FF2B5EF4-FFF2-40B4-BE49-F238E27FC236}">
                <a16:creationId xmlns:a16="http://schemas.microsoft.com/office/drawing/2014/main" id="{959ED2E5-0F0E-4518-BC00-DBECBA5B562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497" b="9425"/>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940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0"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338" name="Picture 2" descr="https://i0.wp.com/www.curbsideclassic.com/wp-content/uploads/2012/01/aero-tatra87ad1.jpg?resize=536%2C509">
            <a:extLst>
              <a:ext uri="{FF2B5EF4-FFF2-40B4-BE49-F238E27FC236}">
                <a16:creationId xmlns:a16="http://schemas.microsoft.com/office/drawing/2014/main" id="{09079C19-F311-4CF6-AA78-8D5B8896D84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854" b="279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204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descr="Evolution Of Aerodynamics: Origins Of The First Supercars | CarBuzz">
            <a:extLst>
              <a:ext uri="{FF2B5EF4-FFF2-40B4-BE49-F238E27FC236}">
                <a16:creationId xmlns:a16="http://schemas.microsoft.com/office/drawing/2014/main" id="{758190E4-05F9-4A6B-95AE-43AEDF40F52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2967" b="204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63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70" name="Picture 6" descr="127,574 Horseback Riding Stock Photos, Pictures &amp;amp; Royalty-Free Images -  iStock">
            <a:extLst>
              <a:ext uri="{FF2B5EF4-FFF2-40B4-BE49-F238E27FC236}">
                <a16:creationId xmlns:a16="http://schemas.microsoft.com/office/drawing/2014/main" id="{CE05257E-7BE4-4B8C-A687-68D7B95221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3" t="9091" r="2283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F53280-53DE-4276-B1BD-BF80B811A8B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Primary Means of Travel in the Pre Car Era</a:t>
            </a:r>
          </a:p>
        </p:txBody>
      </p:sp>
      <p:sp>
        <p:nvSpPr>
          <p:cNvPr id="3" name="Content Placeholder 2">
            <a:extLst>
              <a:ext uri="{FF2B5EF4-FFF2-40B4-BE49-F238E27FC236}">
                <a16:creationId xmlns:a16="http://schemas.microsoft.com/office/drawing/2014/main" id="{FD096DA9-A08C-4D76-A082-2EF5E8812DFE}"/>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b="1"/>
              <a:t>walking, horse-riding, trains and trams</a:t>
            </a:r>
            <a:r>
              <a:rPr lang="en-US" sz="2000"/>
              <a:t> in cities. </a:t>
            </a:r>
          </a:p>
        </p:txBody>
      </p:sp>
      <p:sp>
        <p:nvSpPr>
          <p:cNvPr id="79" name="Rectangle 7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62613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The Effects of Aerodynamics On Cars">
            <a:extLst>
              <a:ext uri="{FF2B5EF4-FFF2-40B4-BE49-F238E27FC236}">
                <a16:creationId xmlns:a16="http://schemas.microsoft.com/office/drawing/2014/main" id="{8C3CB899-7BD6-404D-8B14-43E851337D2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319" b="6357"/>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019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A599-0F56-485A-98FF-E3C6FFF5B73F}"/>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Reducing Drag without Simulations</a:t>
            </a:r>
          </a:p>
        </p:txBody>
      </p:sp>
      <p:pic>
        <p:nvPicPr>
          <p:cNvPr id="17410" name="Picture 2" descr="Uživatel Mark Lane na Twitteru: „Aero Lesson No.3 😉 “Charlie, get some  scotch tape an a ball of wool.” “What are they doin&amp;#39;?” “Makin&amp;#39; the car  faster.” #FordGT40 LeMans&amp;#39;66 (Ford v Ferrari)">
            <a:extLst>
              <a:ext uri="{FF2B5EF4-FFF2-40B4-BE49-F238E27FC236}">
                <a16:creationId xmlns:a16="http://schemas.microsoft.com/office/drawing/2014/main" id="{3B4579BB-35C8-42AB-A338-671C3EE872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73" r="33121" b="1"/>
          <a:stretch/>
        </p:blipFill>
        <p:spPr bwMode="auto">
          <a:xfrm>
            <a:off x="20" y="10"/>
            <a:ext cx="6095974" cy="425252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Uživatel Mark Lane na Twitteru: „Aero Lesson No.3 😉 “Charlie, get some  scotch tape an a ball of wool.” “What are they doin&amp;#39;?” “Makin&amp;#39; the car  faster.” #FordGT40 LeMans&amp;#39;66 (Ford v Ferrari)">
            <a:extLst>
              <a:ext uri="{FF2B5EF4-FFF2-40B4-BE49-F238E27FC236}">
                <a16:creationId xmlns:a16="http://schemas.microsoft.com/office/drawing/2014/main" id="{5641F3EE-2BB7-41E8-807B-623F7C0686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93" r="18335" b="2"/>
          <a:stretch/>
        </p:blipFill>
        <p:spPr bwMode="auto">
          <a:xfrm>
            <a:off x="6095999" y="-681"/>
            <a:ext cx="6096001" cy="4253215"/>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194813"/>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99F43B2A-445A-4D68-A5F3-3627B6197A0B}"/>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Pricing, Maintenance and Availability</a:t>
            </a:r>
            <a:br>
              <a:rPr lang="en-US" sz="3600" kern="1200" dirty="0">
                <a:solidFill>
                  <a:srgbClr val="080808"/>
                </a:solidFill>
                <a:latin typeface="+mj-lt"/>
                <a:ea typeface="+mj-ea"/>
                <a:cs typeface="+mj-cs"/>
              </a:rPr>
            </a:br>
            <a:br>
              <a:rPr lang="en-US" sz="3600" kern="1200" dirty="0">
                <a:solidFill>
                  <a:srgbClr val="080808"/>
                </a:solidFill>
                <a:latin typeface="+mj-lt"/>
                <a:ea typeface="+mj-ea"/>
                <a:cs typeface="+mj-cs"/>
              </a:rPr>
            </a:br>
            <a:r>
              <a:rPr lang="en-US" sz="3600" kern="1200" dirty="0" err="1">
                <a:solidFill>
                  <a:srgbClr val="080808"/>
                </a:solidFill>
                <a:latin typeface="+mj-lt"/>
                <a:ea typeface="+mj-ea"/>
                <a:cs typeface="+mj-cs"/>
              </a:rPr>
              <a:t>Devanshu</a:t>
            </a:r>
            <a:r>
              <a:rPr lang="en-US" sz="3600" kern="1200" dirty="0">
                <a:solidFill>
                  <a:srgbClr val="080808"/>
                </a:solidFill>
                <a:latin typeface="+mj-lt"/>
                <a:ea typeface="+mj-ea"/>
                <a:cs typeface="+mj-cs"/>
              </a:rPr>
              <a:t> Surana</a:t>
            </a: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9082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A1EF2C3-473D-4C57-9DDA-29FBF091AB5F}"/>
              </a:ext>
            </a:extLst>
          </p:cNvPr>
          <p:cNvPicPr>
            <a:picLocks noGrp="1" noChangeAspect="1"/>
          </p:cNvPicPr>
          <p:nvPr>
            <p:ph idx="1"/>
          </p:nvPr>
        </p:nvPicPr>
        <p:blipFill rotWithShape="1">
          <a:blip r:embed="rId2"/>
          <a:srcRect t="6998" b="19292"/>
          <a:stretch/>
        </p:blipFill>
        <p:spPr>
          <a:xfrm>
            <a:off x="457200" y="457200"/>
            <a:ext cx="11277600" cy="5943600"/>
          </a:xfrm>
          <a:prstGeom prst="rect">
            <a:avLst/>
          </a:prstGeom>
        </p:spPr>
      </p:pic>
    </p:spTree>
    <p:extLst>
      <p:ext uri="{BB962C8B-B14F-4D97-AF65-F5344CB8AC3E}">
        <p14:creationId xmlns:p14="http://schemas.microsoft.com/office/powerpoint/2010/main" val="2186805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5E2E92E-CB64-4FFF-89DE-44A7599F4DCD}"/>
              </a:ext>
            </a:extLst>
          </p:cNvPr>
          <p:cNvPicPr>
            <a:picLocks noGrp="1" noChangeAspect="1"/>
          </p:cNvPicPr>
          <p:nvPr>
            <p:ph idx="1"/>
          </p:nvPr>
        </p:nvPicPr>
        <p:blipFill rotWithShape="1">
          <a:blip r:embed="rId2"/>
          <a:srcRect t="1698" b="18449"/>
          <a:stretch/>
        </p:blipFill>
        <p:spPr>
          <a:xfrm>
            <a:off x="457200" y="457200"/>
            <a:ext cx="11277600" cy="5943600"/>
          </a:xfrm>
          <a:prstGeom prst="rect">
            <a:avLst/>
          </a:prstGeom>
        </p:spPr>
      </p:pic>
    </p:spTree>
    <p:extLst>
      <p:ext uri="{BB962C8B-B14F-4D97-AF65-F5344CB8AC3E}">
        <p14:creationId xmlns:p14="http://schemas.microsoft.com/office/powerpoint/2010/main" val="2909693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E730A234-A5A9-4227-923E-5DC76CDF8F0E}"/>
              </a:ext>
            </a:extLst>
          </p:cNvPr>
          <p:cNvPicPr>
            <a:picLocks noGrp="1" noChangeAspect="1"/>
          </p:cNvPicPr>
          <p:nvPr>
            <p:ph idx="1"/>
          </p:nvPr>
        </p:nvPicPr>
        <p:blipFill rotWithShape="1">
          <a:blip r:embed="rId2"/>
          <a:srcRect t="1231" b="25012"/>
          <a:stretch/>
        </p:blipFill>
        <p:spPr>
          <a:xfrm>
            <a:off x="20" y="1282"/>
            <a:ext cx="12191980" cy="6856718"/>
          </a:xfrm>
          <a:prstGeom prst="rect">
            <a:avLst/>
          </a:prstGeom>
        </p:spPr>
      </p:pic>
    </p:spTree>
    <p:extLst>
      <p:ext uri="{BB962C8B-B14F-4D97-AF65-F5344CB8AC3E}">
        <p14:creationId xmlns:p14="http://schemas.microsoft.com/office/powerpoint/2010/main" val="1619967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95694-932A-45AE-9652-844AFAE85806}"/>
              </a:ext>
            </a:extLst>
          </p:cNvPr>
          <p:cNvPicPr>
            <a:picLocks noChangeAspect="1"/>
          </p:cNvPicPr>
          <p:nvPr/>
        </p:nvPicPr>
        <p:blipFill>
          <a:blip r:embed="rId2"/>
          <a:stretch>
            <a:fillRect/>
          </a:stretch>
        </p:blipFill>
        <p:spPr>
          <a:xfrm>
            <a:off x="3168073" y="668573"/>
            <a:ext cx="5312091" cy="5172633"/>
          </a:xfrm>
          <a:prstGeom prst="rect">
            <a:avLst/>
          </a:prstGeom>
        </p:spPr>
      </p:pic>
    </p:spTree>
    <p:extLst>
      <p:ext uri="{BB962C8B-B14F-4D97-AF65-F5344CB8AC3E}">
        <p14:creationId xmlns:p14="http://schemas.microsoft.com/office/powerpoint/2010/main" val="3924723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AFFD-AB5A-4A9A-ACDE-BB6D90666F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B13FA3-7156-4583-898F-A7497F4C264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EF7C4AE-EC9F-4A4F-884E-3D36B0EC92A1}"/>
              </a:ext>
            </a:extLst>
          </p:cNvPr>
          <p:cNvPicPr>
            <a:picLocks noChangeAspect="1"/>
          </p:cNvPicPr>
          <p:nvPr/>
        </p:nvPicPr>
        <p:blipFill>
          <a:blip r:embed="rId2"/>
          <a:stretch>
            <a:fillRect/>
          </a:stretch>
        </p:blipFill>
        <p:spPr>
          <a:xfrm>
            <a:off x="3643744" y="1027906"/>
            <a:ext cx="5047673" cy="4950602"/>
          </a:xfrm>
          <a:prstGeom prst="rect">
            <a:avLst/>
          </a:prstGeom>
        </p:spPr>
      </p:pic>
    </p:spTree>
    <p:extLst>
      <p:ext uri="{BB962C8B-B14F-4D97-AF65-F5344CB8AC3E}">
        <p14:creationId xmlns:p14="http://schemas.microsoft.com/office/powerpoint/2010/main" val="1095192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A7EE-04FF-417C-8A0B-CFB758995CE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24D46E6-9014-4419-9A57-A27AC6236FE8}"/>
              </a:ext>
            </a:extLst>
          </p:cNvPr>
          <p:cNvPicPr>
            <a:picLocks noGrp="1" noChangeAspect="1"/>
          </p:cNvPicPr>
          <p:nvPr>
            <p:ph idx="1"/>
          </p:nvPr>
        </p:nvPicPr>
        <p:blipFill>
          <a:blip r:embed="rId2"/>
          <a:stretch>
            <a:fillRect/>
          </a:stretch>
        </p:blipFill>
        <p:spPr>
          <a:xfrm>
            <a:off x="3094614" y="880123"/>
            <a:ext cx="5587568" cy="5492863"/>
          </a:xfrm>
          <a:prstGeom prst="rect">
            <a:avLst/>
          </a:prstGeom>
        </p:spPr>
      </p:pic>
    </p:spTree>
    <p:extLst>
      <p:ext uri="{BB962C8B-B14F-4D97-AF65-F5344CB8AC3E}">
        <p14:creationId xmlns:p14="http://schemas.microsoft.com/office/powerpoint/2010/main" val="36659624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F82D-EEC9-464A-B9C1-DC3EDAE2F1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CD6FAB-9177-4497-B45C-ED3FC4C7E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99AB684-ADA9-4CEE-95AE-7C249DAC63C0}"/>
              </a:ext>
            </a:extLst>
          </p:cNvPr>
          <p:cNvPicPr>
            <a:picLocks noChangeAspect="1"/>
          </p:cNvPicPr>
          <p:nvPr/>
        </p:nvPicPr>
        <p:blipFill>
          <a:blip r:embed="rId2"/>
          <a:stretch>
            <a:fillRect/>
          </a:stretch>
        </p:blipFill>
        <p:spPr>
          <a:xfrm>
            <a:off x="3389601" y="793171"/>
            <a:ext cx="5237163" cy="5124131"/>
          </a:xfrm>
          <a:prstGeom prst="rect">
            <a:avLst/>
          </a:prstGeom>
        </p:spPr>
      </p:pic>
    </p:spTree>
    <p:extLst>
      <p:ext uri="{BB962C8B-B14F-4D97-AF65-F5344CB8AC3E}">
        <p14:creationId xmlns:p14="http://schemas.microsoft.com/office/powerpoint/2010/main" val="413571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12" descr="http://www.tempeautointeriorsrepair.com/wp-content/uploads/2016/07/Christmas_Horse_and_Carriage_Kew_Gardens_-_geograph.org_.uk_-_296104.jpg">
            <a:extLst>
              <a:ext uri="{FF2B5EF4-FFF2-40B4-BE49-F238E27FC236}">
                <a16:creationId xmlns:a16="http://schemas.microsoft.com/office/drawing/2014/main" id="{EECE003C-0C97-4263-B970-448425D44A7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02" b="175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ECFF1-0C0D-48C1-853D-540DA662068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Cart &gt; The Chariot &gt; ‘Karros’ &gt; Latin ‘</a:t>
            </a:r>
            <a:r>
              <a:rPr lang="en-US" sz="3600" dirty="0" err="1">
                <a:solidFill>
                  <a:schemeClr val="tx1">
                    <a:lumMod val="85000"/>
                    <a:lumOff val="15000"/>
                  </a:schemeClr>
                </a:solidFill>
              </a:rPr>
              <a:t>Carrus</a:t>
            </a:r>
            <a:r>
              <a:rPr lang="en-US" sz="3600" dirty="0">
                <a:solidFill>
                  <a:schemeClr val="tx1">
                    <a:lumMod val="85000"/>
                    <a:lumOff val="15000"/>
                  </a:schemeClr>
                </a:solidFill>
              </a:rPr>
              <a:t>’ &gt; English </a:t>
            </a:r>
            <a:r>
              <a:rPr lang="en-US" sz="3600" b="1" i="1" dirty="0">
                <a:solidFill>
                  <a:schemeClr val="tx1">
                    <a:lumMod val="85000"/>
                    <a:lumOff val="15000"/>
                  </a:schemeClr>
                </a:solidFill>
              </a:rPr>
              <a:t>‘Car’</a:t>
            </a:r>
          </a:p>
        </p:txBody>
      </p:sp>
      <p:cxnSp>
        <p:nvCxnSpPr>
          <p:cNvPr id="19"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215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12C7-D040-4279-B3B8-2913AB3A1E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0A2B41-2F22-4D4B-AC63-9FA47BAE42A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4A97C5-C83C-412E-A88B-D8EC41DD340C}"/>
              </a:ext>
            </a:extLst>
          </p:cNvPr>
          <p:cNvPicPr>
            <a:picLocks noChangeAspect="1"/>
          </p:cNvPicPr>
          <p:nvPr/>
        </p:nvPicPr>
        <p:blipFill>
          <a:blip r:embed="rId2"/>
          <a:stretch>
            <a:fillRect/>
          </a:stretch>
        </p:blipFill>
        <p:spPr>
          <a:xfrm>
            <a:off x="3408146" y="1007517"/>
            <a:ext cx="5375708" cy="5169446"/>
          </a:xfrm>
          <a:prstGeom prst="rect">
            <a:avLst/>
          </a:prstGeom>
        </p:spPr>
      </p:pic>
    </p:spTree>
    <p:extLst>
      <p:ext uri="{BB962C8B-B14F-4D97-AF65-F5344CB8AC3E}">
        <p14:creationId xmlns:p14="http://schemas.microsoft.com/office/powerpoint/2010/main" val="3695044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F6FB-F491-487D-A8A5-6736B3567E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298459-1A3A-4CD2-A6FC-49E314A8ED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60E95C4-22F4-4FE1-97B3-81F4E8C6CAC1}"/>
              </a:ext>
            </a:extLst>
          </p:cNvPr>
          <p:cNvPicPr>
            <a:picLocks noChangeAspect="1"/>
          </p:cNvPicPr>
          <p:nvPr/>
        </p:nvPicPr>
        <p:blipFill>
          <a:blip r:embed="rId2"/>
          <a:stretch>
            <a:fillRect/>
          </a:stretch>
        </p:blipFill>
        <p:spPr>
          <a:xfrm>
            <a:off x="3345873" y="576839"/>
            <a:ext cx="5500254" cy="5328371"/>
          </a:xfrm>
          <a:prstGeom prst="rect">
            <a:avLst/>
          </a:prstGeom>
        </p:spPr>
      </p:pic>
    </p:spTree>
    <p:extLst>
      <p:ext uri="{BB962C8B-B14F-4D97-AF65-F5344CB8AC3E}">
        <p14:creationId xmlns:p14="http://schemas.microsoft.com/office/powerpoint/2010/main" val="1939343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6566-5163-43B5-8758-1DFD2EE4118E}"/>
              </a:ext>
            </a:extLst>
          </p:cNvPr>
          <p:cNvSpPr>
            <a:spLocks noGrp="1"/>
          </p:cNvSpPr>
          <p:nvPr>
            <p:ph type="title"/>
          </p:nvPr>
        </p:nvSpPr>
        <p:spPr>
          <a:xfrm>
            <a:off x="1653363" y="365760"/>
            <a:ext cx="9367203" cy="1188720"/>
          </a:xfrm>
        </p:spPr>
        <p:txBody>
          <a:bodyPr>
            <a:normAutofit/>
          </a:bodyPr>
          <a:lstStyle/>
          <a:p>
            <a:r>
              <a:rPr lang="en-IN"/>
              <a:t>Pricing and Fuel</a:t>
            </a:r>
            <a:endParaRPr lang="en-US" dirty="0"/>
          </a:p>
        </p:txBody>
      </p:sp>
      <p:sp>
        <p:nvSpPr>
          <p:cNvPr id="13"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21F95C2-7280-4D29-941B-E7A5A3FCCE99}"/>
              </a:ext>
            </a:extLst>
          </p:cNvPr>
          <p:cNvSpPr>
            <a:spLocks noGrp="1"/>
          </p:cNvSpPr>
          <p:nvPr>
            <p:ph idx="1"/>
          </p:nvPr>
        </p:nvSpPr>
        <p:spPr>
          <a:xfrm>
            <a:off x="1653363" y="2176272"/>
            <a:ext cx="9367204" cy="4041648"/>
          </a:xfrm>
        </p:spPr>
        <p:txBody>
          <a:bodyPr anchor="t">
            <a:normAutofit/>
          </a:bodyPr>
          <a:lstStyle/>
          <a:p>
            <a:r>
              <a:rPr lang="en-IN" sz="2400"/>
              <a:t>With engine technology, design, and controls advancing, geometric CR continuously increased from 1980 until the present, despite average gasoline AKI dropping slowly and exhaust emission regulations tightening considerably. A great many technologies contributed to this CR increase, including low-deposit-forming fuels; electronic spark timing; precise control of EGR; 3-, 4-, and 5-valve per cylinder designs; variable valve timing and lift; sequential port fuel injection; direct fuel injection; cylinder, piston, and combustion volume design; and other combustion control techniques. </a:t>
            </a:r>
            <a:endParaRPr lang="en-US" sz="2400"/>
          </a:p>
        </p:txBody>
      </p:sp>
    </p:spTree>
    <p:extLst>
      <p:ext uri="{BB962C8B-B14F-4D97-AF65-F5344CB8AC3E}">
        <p14:creationId xmlns:p14="http://schemas.microsoft.com/office/powerpoint/2010/main" val="12634293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9A248-C9B4-45AB-B06D-A56EE455012E}"/>
              </a:ext>
            </a:extLst>
          </p:cNvPr>
          <p:cNvSpPr>
            <a:spLocks noGrp="1"/>
          </p:cNvSpPr>
          <p:nvPr>
            <p:ph type="title"/>
          </p:nvPr>
        </p:nvSpPr>
        <p:spPr>
          <a:xfrm>
            <a:off x="1616054" y="1070149"/>
            <a:ext cx="8959893" cy="1004836"/>
          </a:xfrm>
        </p:spPr>
        <p:txBody>
          <a:bodyPr anchor="ctr">
            <a:normAutofit/>
          </a:bodyPr>
          <a:lstStyle/>
          <a:p>
            <a:pPr algn="ctr"/>
            <a:r>
              <a:rPr lang="en-IN" sz="3200" dirty="0">
                <a:solidFill>
                  <a:srgbClr val="595959"/>
                </a:solidFill>
              </a:rPr>
              <a:t>Economy</a:t>
            </a:r>
            <a:endParaRPr lang="en-US" sz="3200" dirty="0">
              <a:solidFill>
                <a:srgbClr val="595959"/>
              </a:solidFill>
            </a:endParaRP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003AFD-13B5-4718-B12D-8983B9B17F79}"/>
              </a:ext>
            </a:extLst>
          </p:cNvPr>
          <p:cNvSpPr>
            <a:spLocks noGrp="1"/>
          </p:cNvSpPr>
          <p:nvPr>
            <p:ph idx="1"/>
          </p:nvPr>
        </p:nvSpPr>
        <p:spPr>
          <a:xfrm>
            <a:off x="1616054" y="2768321"/>
            <a:ext cx="8959892" cy="2828543"/>
          </a:xfrm>
        </p:spPr>
        <p:txBody>
          <a:bodyPr anchor="t">
            <a:normAutofit/>
          </a:bodyPr>
          <a:lstStyle/>
          <a:p>
            <a:r>
              <a:rPr lang="en-IN" sz="2000">
                <a:solidFill>
                  <a:schemeClr val="tx1">
                    <a:lumMod val="65000"/>
                    <a:lumOff val="35000"/>
                  </a:schemeClr>
                </a:solidFill>
              </a:rPr>
              <a:t>Automobile industry contributes 4 of the national GDP and accounts for 5 of the industrial output in India. It is moreover, a major employment generator in the country. The Indian automobile industry provides employment to around 13 million people directly or indirectly at present, a number that is likely to double by 2016</a:t>
            </a:r>
            <a:endParaRPr lang="en-US" sz="2000">
              <a:solidFill>
                <a:schemeClr val="tx1">
                  <a:lumMod val="65000"/>
                  <a:lumOff val="35000"/>
                </a:schemeClr>
              </a:solidFill>
            </a:endParaRPr>
          </a:p>
        </p:txBody>
      </p:sp>
    </p:spTree>
    <p:extLst>
      <p:ext uri="{BB962C8B-B14F-4D97-AF65-F5344CB8AC3E}">
        <p14:creationId xmlns:p14="http://schemas.microsoft.com/office/powerpoint/2010/main" val="38377257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87F7A-0631-4BDC-A632-CF8345C18A18}"/>
              </a:ext>
            </a:extLst>
          </p:cNvPr>
          <p:cNvSpPr>
            <a:spLocks noGrp="1"/>
          </p:cNvSpPr>
          <p:nvPr>
            <p:ph type="title"/>
          </p:nvPr>
        </p:nvSpPr>
        <p:spPr>
          <a:xfrm>
            <a:off x="1616054" y="1070149"/>
            <a:ext cx="8959893" cy="1004836"/>
          </a:xfrm>
        </p:spPr>
        <p:txBody>
          <a:bodyPr anchor="ctr">
            <a:normAutofit/>
          </a:bodyPr>
          <a:lstStyle/>
          <a:p>
            <a:pPr algn="ctr"/>
            <a:r>
              <a:rPr lang="en-IN" sz="3200" dirty="0">
                <a:solidFill>
                  <a:srgbClr val="595959"/>
                </a:solidFill>
              </a:rPr>
              <a:t>Growth over Time</a:t>
            </a:r>
            <a:endParaRPr lang="en-US" sz="3200" dirty="0">
              <a:solidFill>
                <a:srgbClr val="595959"/>
              </a:solidFill>
            </a:endParaRP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E93C94-36C8-4832-97A2-DEA33078A965}"/>
              </a:ext>
            </a:extLst>
          </p:cNvPr>
          <p:cNvSpPr>
            <a:spLocks noGrp="1"/>
          </p:cNvSpPr>
          <p:nvPr>
            <p:ph idx="1"/>
          </p:nvPr>
        </p:nvSpPr>
        <p:spPr>
          <a:xfrm>
            <a:off x="1616054" y="2768321"/>
            <a:ext cx="8959892" cy="2828543"/>
          </a:xfrm>
        </p:spPr>
        <p:txBody>
          <a:bodyPr anchor="t">
            <a:normAutofit/>
          </a:bodyPr>
          <a:lstStyle/>
          <a:p>
            <a:r>
              <a:rPr lang="en-IN" sz="2000">
                <a:solidFill>
                  <a:schemeClr val="tx1">
                    <a:lumMod val="65000"/>
                    <a:lumOff val="35000"/>
                  </a:schemeClr>
                </a:solidFill>
              </a:rPr>
              <a:t>One of the best things to happen for the Indian automobile market in the recent years was its telling improvement in the export sector. There was a 56% growth in exports from 2003 to 2004. Although economy cars continue to hold the lion’s share of the export market, vehicles worth more than USD 1 billion were also exported in 2004, for the first time in history.</a:t>
            </a:r>
          </a:p>
          <a:p>
            <a:endParaRPr lang="en-US" sz="2000">
              <a:solidFill>
                <a:schemeClr val="tx1">
                  <a:lumMod val="65000"/>
                  <a:lumOff val="35000"/>
                </a:schemeClr>
              </a:solidFill>
            </a:endParaRPr>
          </a:p>
        </p:txBody>
      </p:sp>
    </p:spTree>
    <p:extLst>
      <p:ext uri="{BB962C8B-B14F-4D97-AF65-F5344CB8AC3E}">
        <p14:creationId xmlns:p14="http://schemas.microsoft.com/office/powerpoint/2010/main" val="725579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E3655-8E9D-4547-BF6B-C83F395C5D6C}"/>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Use of Materials over the Years</a:t>
            </a:r>
          </a:p>
        </p:txBody>
      </p:sp>
      <p:pic>
        <p:nvPicPr>
          <p:cNvPr id="4" name="Content Placeholder 3">
            <a:extLst>
              <a:ext uri="{FF2B5EF4-FFF2-40B4-BE49-F238E27FC236}">
                <a16:creationId xmlns:a16="http://schemas.microsoft.com/office/drawing/2014/main" id="{DC57241C-B98A-864D-A93E-E31266FFF03F}"/>
              </a:ext>
            </a:extLst>
          </p:cNvPr>
          <p:cNvPicPr>
            <a:picLocks noGrp="1" noChangeAspect="1"/>
          </p:cNvPicPr>
          <p:nvPr/>
        </p:nvPicPr>
        <p:blipFill rotWithShape="1">
          <a:blip r:embed="rId2"/>
          <a:srcRect t="13405" b="10166"/>
          <a:stretch/>
        </p:blipFill>
        <p:spPr>
          <a:xfrm>
            <a:off x="5153822" y="520872"/>
            <a:ext cx="6553545" cy="5824198"/>
          </a:xfrm>
          <a:prstGeom prst="rect">
            <a:avLst/>
          </a:prstGeom>
        </p:spPr>
      </p:pic>
    </p:spTree>
    <p:extLst>
      <p:ext uri="{BB962C8B-B14F-4D97-AF65-F5344CB8AC3E}">
        <p14:creationId xmlns:p14="http://schemas.microsoft.com/office/powerpoint/2010/main" val="3867296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006F0BE-9292-4905-A7C6-F55E878473C0}"/>
              </a:ext>
            </a:extLst>
          </p:cNvPr>
          <p:cNvSpPr>
            <a:spLocks noGrp="1"/>
          </p:cNvSpPr>
          <p:nvPr>
            <p:ph type="title"/>
          </p:nvPr>
        </p:nvSpPr>
        <p:spPr>
          <a:xfrm>
            <a:off x="767290" y="1166932"/>
            <a:ext cx="3582073" cy="4279709"/>
          </a:xfrm>
        </p:spPr>
        <p:txBody>
          <a:bodyPr anchor="ctr">
            <a:normAutofit/>
          </a:bodyPr>
          <a:lstStyle/>
          <a:p>
            <a:r>
              <a:rPr lang="en-IN" sz="4800">
                <a:solidFill>
                  <a:schemeClr val="bg1"/>
                </a:solidFill>
              </a:rPr>
              <a:t>Use of Materials over the Years</a:t>
            </a:r>
            <a:endParaRPr lang="en-US" sz="4800">
              <a:solidFill>
                <a:schemeClr val="bg1"/>
              </a:solidFill>
            </a:endParaRPr>
          </a:p>
        </p:txBody>
      </p:sp>
      <p:sp>
        <p:nvSpPr>
          <p:cNvPr id="3" name="Content Placeholder 2">
            <a:extLst>
              <a:ext uri="{FF2B5EF4-FFF2-40B4-BE49-F238E27FC236}">
                <a16:creationId xmlns:a16="http://schemas.microsoft.com/office/drawing/2014/main" id="{591613B3-BA5B-4248-BD41-ED192A35EA81}"/>
              </a:ext>
            </a:extLst>
          </p:cNvPr>
          <p:cNvSpPr>
            <a:spLocks noGrp="1"/>
          </p:cNvSpPr>
          <p:nvPr>
            <p:ph idx="1"/>
          </p:nvPr>
        </p:nvSpPr>
        <p:spPr>
          <a:xfrm>
            <a:off x="5573864" y="1166933"/>
            <a:ext cx="5716988" cy="4279709"/>
          </a:xfrm>
        </p:spPr>
        <p:txBody>
          <a:bodyPr anchor="ctr">
            <a:normAutofit/>
          </a:bodyPr>
          <a:lstStyle/>
          <a:p>
            <a:r>
              <a:rPr lang="en-IN" sz="1900"/>
              <a:t>1. The body of the 1921 Rolls Royce Silver Ghost is completely copper.</a:t>
            </a:r>
          </a:p>
          <a:p>
            <a:r>
              <a:rPr lang="en-IN" sz="1900"/>
              <a:t>2. The Tesla Roadster is also the first commercially available automobile powered by an electric motor powered by a copper rotor.</a:t>
            </a:r>
          </a:p>
          <a:p>
            <a:r>
              <a:rPr lang="en-IN" sz="1900"/>
              <a:t>3. In 1948, the average family car contained only about 55 wires amounting to an average total length of 150 feet. Today's luxury cars, on average, contain some 2000 copper wires adding to few kilometers in length.</a:t>
            </a:r>
          </a:p>
          <a:p>
            <a:r>
              <a:rPr lang="en-IN" sz="1900"/>
              <a:t>4. Exxon added copper in their lubricants to make engines run smoother and last longer.</a:t>
            </a:r>
          </a:p>
          <a:p>
            <a:r>
              <a:rPr lang="en-IN" sz="1900"/>
              <a:t>5. There are copper-carbon bushes and for dry lubrication applications.</a:t>
            </a:r>
          </a:p>
          <a:p>
            <a:endParaRPr lang="en-US" sz="1900"/>
          </a:p>
        </p:txBody>
      </p:sp>
    </p:spTree>
    <p:extLst>
      <p:ext uri="{BB962C8B-B14F-4D97-AF65-F5344CB8AC3E}">
        <p14:creationId xmlns:p14="http://schemas.microsoft.com/office/powerpoint/2010/main" val="544213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CB8F423-C8F2-4F89-9ED5-F958D8CAA10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Advantages and Environment Impact</a:t>
            </a:r>
            <a:br>
              <a:rPr lang="en-US" sz="3600" kern="1200" dirty="0">
                <a:solidFill>
                  <a:srgbClr val="080808"/>
                </a:solidFill>
                <a:latin typeface="+mj-lt"/>
                <a:ea typeface="+mj-ea"/>
                <a:cs typeface="+mj-cs"/>
              </a:rPr>
            </a:br>
            <a:r>
              <a:rPr lang="en-US" sz="3600" kern="1200" dirty="0">
                <a:solidFill>
                  <a:srgbClr val="080808"/>
                </a:solidFill>
                <a:latin typeface="+mj-lt"/>
                <a:ea typeface="+mj-ea"/>
                <a:cs typeface="+mj-cs"/>
              </a:rPr>
              <a:t>Tirth </a:t>
            </a:r>
            <a:r>
              <a:rPr lang="en-US" sz="3600" kern="1200" dirty="0" err="1">
                <a:solidFill>
                  <a:srgbClr val="080808"/>
                </a:solidFill>
                <a:latin typeface="+mj-lt"/>
                <a:ea typeface="+mj-ea"/>
                <a:cs typeface="+mj-cs"/>
              </a:rPr>
              <a:t>Thesiya</a:t>
            </a:r>
            <a:endParaRPr lang="en-US" sz="3600" kern="1200" dirty="0">
              <a:solidFill>
                <a:srgbClr val="080808"/>
              </a:solidFill>
              <a:latin typeface="+mj-lt"/>
              <a:ea typeface="+mj-ea"/>
              <a:cs typeface="+mj-cs"/>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412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7BA654D-343B-4E7B-ADF5-B908AFDAFAFB}"/>
              </a:ext>
            </a:extLst>
          </p:cNvPr>
          <p:cNvPicPr>
            <a:picLocks noChangeAspect="1"/>
          </p:cNvPicPr>
          <p:nvPr/>
        </p:nvPicPr>
        <p:blipFill rotWithShape="1">
          <a:blip r:embed="rId2">
            <a:alphaModFix amt="35000"/>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E1B28FAC-511B-4B8E-971F-CC3C25D996EA}"/>
              </a:ext>
            </a:extLst>
          </p:cNvPr>
          <p:cNvSpPr>
            <a:spLocks noGrp="1"/>
          </p:cNvSpPr>
          <p:nvPr>
            <p:ph type="title"/>
          </p:nvPr>
        </p:nvSpPr>
        <p:spPr>
          <a:xfrm>
            <a:off x="838200" y="365125"/>
            <a:ext cx="10515600" cy="1325563"/>
          </a:xfrm>
        </p:spPr>
        <p:txBody>
          <a:bodyPr>
            <a:normAutofit/>
          </a:bodyPr>
          <a:lstStyle/>
          <a:p>
            <a:r>
              <a:rPr lang="en-IN">
                <a:solidFill>
                  <a:srgbClr val="FFFFFF"/>
                </a:solidFill>
              </a:rPr>
              <a:t>advantages of cars</a:t>
            </a:r>
            <a:endParaRPr lang="en-US">
              <a:solidFill>
                <a:srgbClr val="FFFFFF"/>
              </a:solidFill>
            </a:endParaRPr>
          </a:p>
        </p:txBody>
      </p:sp>
      <p:graphicFrame>
        <p:nvGraphicFramePr>
          <p:cNvPr id="17" name="Content Placeholder 2">
            <a:extLst>
              <a:ext uri="{FF2B5EF4-FFF2-40B4-BE49-F238E27FC236}">
                <a16:creationId xmlns:a16="http://schemas.microsoft.com/office/drawing/2014/main" id="{EC297545-75DB-48B1-AA06-A1415E1B69FF}"/>
              </a:ext>
            </a:extLst>
          </p:cNvPr>
          <p:cNvGraphicFramePr>
            <a:graphicFrameLocks noGrp="1"/>
          </p:cNvGraphicFramePr>
          <p:nvPr>
            <p:ph idx="1"/>
            <p:extLst>
              <p:ext uri="{D42A27DB-BD31-4B8C-83A1-F6EECF244321}">
                <p14:modId xmlns:p14="http://schemas.microsoft.com/office/powerpoint/2010/main" val="3502365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1481985"/>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BF85CB3-A4E9-44FD-B46F-E0B35270187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Types of Cars</a:t>
            </a: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17192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E892-68D4-40A6-8CFD-5303B9C17ADB}"/>
              </a:ext>
            </a:extLst>
          </p:cNvPr>
          <p:cNvSpPr>
            <a:spLocks noGrp="1"/>
          </p:cNvSpPr>
          <p:nvPr>
            <p:ph type="title"/>
          </p:nvPr>
        </p:nvSpPr>
        <p:spPr>
          <a:xfrm>
            <a:off x="838200" y="365125"/>
            <a:ext cx="10515600" cy="1325563"/>
          </a:xfrm>
        </p:spPr>
        <p:txBody>
          <a:bodyPr/>
          <a:lstStyle/>
          <a:p>
            <a:r>
              <a:rPr lang="en-IN"/>
              <a:t>Impact of the Invention</a:t>
            </a:r>
            <a:endParaRPr lang="en-US" dirty="0"/>
          </a:p>
        </p:txBody>
      </p:sp>
      <p:graphicFrame>
        <p:nvGraphicFramePr>
          <p:cNvPr id="5" name="Content Placeholder 2">
            <a:extLst>
              <a:ext uri="{FF2B5EF4-FFF2-40B4-BE49-F238E27FC236}">
                <a16:creationId xmlns:a16="http://schemas.microsoft.com/office/drawing/2014/main" id="{06146C3F-0E85-4E76-ACD8-13BF4FF03E1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9996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34" name="Picture 2" descr="Black sedan">
            <a:extLst>
              <a:ext uri="{FF2B5EF4-FFF2-40B4-BE49-F238E27FC236}">
                <a16:creationId xmlns:a16="http://schemas.microsoft.com/office/drawing/2014/main" id="{7DCCD40A-4A64-49ED-991C-CD4E75B3572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92" r="49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D72E2-C33C-4F04-BCEF-C6E7792015F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u="sng">
                <a:solidFill>
                  <a:schemeClr val="tx1">
                    <a:lumMod val="85000"/>
                    <a:lumOff val="15000"/>
                  </a:schemeClr>
                </a:solidFill>
                <a:hlinkClick r:id="rId3"/>
              </a:rPr>
              <a:t>Sedan</a:t>
            </a:r>
            <a:endParaRPr lang="en-US" sz="3600">
              <a:solidFill>
                <a:schemeClr val="tx1">
                  <a:lumMod val="85000"/>
                  <a:lumOff val="15000"/>
                </a:schemeClr>
              </a:solidFill>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307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descr="MPV/Minivan">
            <a:extLst>
              <a:ext uri="{FF2B5EF4-FFF2-40B4-BE49-F238E27FC236}">
                <a16:creationId xmlns:a16="http://schemas.microsoft.com/office/drawing/2014/main" id="{908D7A87-5C69-4C65-A6BE-51BCFF614CA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974D3-0C8C-408C-B27C-8D9DB1AA412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fontAlgn="base"/>
            <a:r>
              <a:rPr lang="en-US" sz="2300" b="1">
                <a:solidFill>
                  <a:schemeClr val="tx1">
                    <a:lumMod val="85000"/>
                    <a:lumOff val="15000"/>
                  </a:schemeClr>
                </a:solidFill>
              </a:rPr>
              <a:t>MPV/Minivan</a:t>
            </a:r>
            <a:br>
              <a:rPr lang="en-US" sz="2300">
                <a:solidFill>
                  <a:schemeClr val="tx1">
                    <a:lumMod val="85000"/>
                    <a:lumOff val="15000"/>
                  </a:schemeClr>
                </a:solidFill>
                <a:hlinkClick r:id="rId3"/>
              </a:rPr>
            </a:br>
            <a:endParaRPr lang="en-US" sz="2300">
              <a:solidFill>
                <a:schemeClr val="tx1">
                  <a:lumMod val="85000"/>
                  <a:lumOff val="15000"/>
                </a:schemeClr>
              </a:solidFill>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866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0993-1B16-4547-939C-382905ACF3B2}"/>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SUV</a:t>
            </a:r>
          </a:p>
        </p:txBody>
      </p:sp>
      <p:pic>
        <p:nvPicPr>
          <p:cNvPr id="20482" name="Picture 2" descr="SUV">
            <a:extLst>
              <a:ext uri="{FF2B5EF4-FFF2-40B4-BE49-F238E27FC236}">
                <a16:creationId xmlns:a16="http://schemas.microsoft.com/office/drawing/2014/main" id="{8734C4AE-7B08-4D8F-841D-251F4698C9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93" r="1" b="784"/>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855930"/>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3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CDA81-43D0-4A1D-9A92-FD03B738B0BD}"/>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Pickup</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Pickup">
            <a:extLst>
              <a:ext uri="{FF2B5EF4-FFF2-40B4-BE49-F238E27FC236}">
                <a16:creationId xmlns:a16="http://schemas.microsoft.com/office/drawing/2014/main" id="{D98C4130-0C5B-40BD-AA1B-08DF451F1F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379" r="11196" b="1"/>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51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78" name="Picture 2" descr="A jeep on a dirt road.">
            <a:extLst>
              <a:ext uri="{FF2B5EF4-FFF2-40B4-BE49-F238E27FC236}">
                <a16:creationId xmlns:a16="http://schemas.microsoft.com/office/drawing/2014/main" id="{3E764FF1-151C-4113-B795-132611EC89C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239" b="14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C8C48-24D7-4E7A-9D53-19773DDCBD9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u="sng">
                <a:solidFill>
                  <a:schemeClr val="tx1">
                    <a:lumMod val="85000"/>
                    <a:lumOff val="15000"/>
                  </a:schemeClr>
                </a:solidFill>
                <a:hlinkClick r:id="rId3"/>
              </a:rPr>
              <a:t>Jeep</a:t>
            </a:r>
            <a:endParaRPr lang="en-US" sz="3600">
              <a:solidFill>
                <a:schemeClr val="tx1">
                  <a:lumMod val="85000"/>
                  <a:lumOff val="15000"/>
                </a:schemeClr>
              </a:solidFill>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6851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0" name="Picture 2" descr="An orange sportscar in a black modern interior.">
            <a:extLst>
              <a:ext uri="{FF2B5EF4-FFF2-40B4-BE49-F238E27FC236}">
                <a16:creationId xmlns:a16="http://schemas.microsoft.com/office/drawing/2014/main" id="{8AF217EC-45B4-4A8E-A3B3-9243C92E6CD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146" r="896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9D73F-D8FE-4624-B318-488DF5FC49E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Sportscar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688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2" descr="A chauffeur stands beside an open door of a limousine.">
            <a:extLst>
              <a:ext uri="{FF2B5EF4-FFF2-40B4-BE49-F238E27FC236}">
                <a16:creationId xmlns:a16="http://schemas.microsoft.com/office/drawing/2014/main" id="{086402D3-9799-4255-B6A7-A768C872A36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557"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FF00F-7855-4720-BF1E-3F1D6FB74CF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Limousine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135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2" descr="Tesla electric car parked in front of a Tesla headquarter.">
            <a:extLst>
              <a:ext uri="{FF2B5EF4-FFF2-40B4-BE49-F238E27FC236}">
                <a16:creationId xmlns:a16="http://schemas.microsoft.com/office/drawing/2014/main" id="{C55D6C74-26E7-439D-90B7-012EE8E4F6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601" r="4289"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31053-DCFA-4E75-A323-3BC3B67980D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Electric Car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5501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0F42-FDE2-47E7-9320-D5094B0145BA}"/>
              </a:ext>
            </a:extLst>
          </p:cNvPr>
          <p:cNvSpPr>
            <a:spLocks noGrp="1"/>
          </p:cNvSpPr>
          <p:nvPr>
            <p:ph type="title"/>
          </p:nvPr>
        </p:nvSpPr>
        <p:spPr/>
        <p:txBody>
          <a:bodyPr/>
          <a:lstStyle/>
          <a:p>
            <a:r>
              <a:rPr lang="en-IN" dirty="0"/>
              <a:t>Market Leaders</a:t>
            </a:r>
            <a:endParaRPr lang="en-US" dirty="0"/>
          </a:p>
        </p:txBody>
      </p:sp>
      <p:sp>
        <p:nvSpPr>
          <p:cNvPr id="3" name="Content Placeholder 2">
            <a:extLst>
              <a:ext uri="{FF2B5EF4-FFF2-40B4-BE49-F238E27FC236}">
                <a16:creationId xmlns:a16="http://schemas.microsoft.com/office/drawing/2014/main" id="{CD720847-ECB7-4A70-9BD6-7A6A90750595}"/>
              </a:ext>
            </a:extLst>
          </p:cNvPr>
          <p:cNvSpPr>
            <a:spLocks noGrp="1"/>
          </p:cNvSpPr>
          <p:nvPr>
            <p:ph idx="1"/>
          </p:nvPr>
        </p:nvSpPr>
        <p:spPr/>
        <p:txBody>
          <a:bodyPr/>
          <a:lstStyle/>
          <a:p>
            <a:endParaRPr lang="en-US" dirty="0"/>
          </a:p>
        </p:txBody>
      </p:sp>
      <p:pic>
        <p:nvPicPr>
          <p:cNvPr id="5" name="Picture 4" descr="Car Retail Sales Dec 2021 - Maruti, Hyundai, Tata, Mahindra, Kia, Ford">
            <a:extLst>
              <a:ext uri="{FF2B5EF4-FFF2-40B4-BE49-F238E27FC236}">
                <a16:creationId xmlns:a16="http://schemas.microsoft.com/office/drawing/2014/main" id="{62E27D4D-84AB-45DF-B9A9-8DD9BC86934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92830" y="1283970"/>
            <a:ext cx="5006340" cy="4290060"/>
          </a:xfrm>
          <a:prstGeom prst="rect">
            <a:avLst/>
          </a:prstGeom>
          <a:noFill/>
          <a:ln>
            <a:noFill/>
          </a:ln>
        </p:spPr>
      </p:pic>
    </p:spTree>
    <p:extLst>
      <p:ext uri="{BB962C8B-B14F-4D97-AF65-F5344CB8AC3E}">
        <p14:creationId xmlns:p14="http://schemas.microsoft.com/office/powerpoint/2010/main" val="1684410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D66B-2F5E-40CF-86BA-CE7FE0C0D24B}"/>
              </a:ext>
            </a:extLst>
          </p:cNvPr>
          <p:cNvSpPr>
            <a:spLocks noGrp="1"/>
          </p:cNvSpPr>
          <p:nvPr>
            <p:ph type="title"/>
          </p:nvPr>
        </p:nvSpPr>
        <p:spPr>
          <a:xfrm>
            <a:off x="1653363" y="365760"/>
            <a:ext cx="9367203" cy="1188720"/>
          </a:xfrm>
        </p:spPr>
        <p:txBody>
          <a:bodyPr>
            <a:normAutofit/>
          </a:bodyPr>
          <a:lstStyle/>
          <a:p>
            <a:r>
              <a:rPr lang="en-IN"/>
              <a:t>Environmental Impact</a:t>
            </a:r>
            <a:endParaRPr lang="en-US"/>
          </a:p>
        </p:txBody>
      </p:sp>
      <p:sp>
        <p:nvSpPr>
          <p:cNvPr id="20" name="Freeform: Shape 19">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8B59F63-17C6-4D0D-A5B0-6C2DA5EDFA5A}"/>
              </a:ext>
            </a:extLst>
          </p:cNvPr>
          <p:cNvSpPr>
            <a:spLocks noGrp="1"/>
          </p:cNvSpPr>
          <p:nvPr>
            <p:ph idx="1"/>
          </p:nvPr>
        </p:nvSpPr>
        <p:spPr>
          <a:xfrm>
            <a:off x="1653363" y="2176272"/>
            <a:ext cx="9367204" cy="4041648"/>
          </a:xfrm>
        </p:spPr>
        <p:txBody>
          <a:bodyPr anchor="t">
            <a:normAutofit/>
          </a:bodyPr>
          <a:lstStyle/>
          <a:p>
            <a:r>
              <a:rPr lang="en-IN" sz="1500"/>
              <a:t>Global Warming</a:t>
            </a:r>
            <a:endParaRPr lang="en-US" sz="1500"/>
          </a:p>
          <a:p>
            <a:pPr marL="0" indent="0">
              <a:buNone/>
            </a:pPr>
            <a:r>
              <a:rPr lang="en-IN" sz="1500"/>
              <a:t>Car pollution is one of the major causes of global warming. Cars and trucks emit carbon dioxide and other greenhouse gases, </a:t>
            </a:r>
            <a:endParaRPr lang="en-US" sz="1500"/>
          </a:p>
          <a:p>
            <a:r>
              <a:rPr lang="en-IN" sz="1500"/>
              <a:t>Air, Soil and Water</a:t>
            </a:r>
            <a:endParaRPr lang="en-US" sz="1500" b="1"/>
          </a:p>
          <a:p>
            <a:pPr marL="0" indent="0">
              <a:buNone/>
            </a:pPr>
            <a:r>
              <a:rPr lang="en-IN" sz="1500"/>
              <a:t>The effects of car pollution are widespread, affecting air, soil and water quality. Nitrous oxide contributes to the depletion of the ozone layer, which shields the Earth from harmful ultraviolet radiation from the sun. </a:t>
            </a:r>
            <a:endParaRPr lang="en-US" sz="1500"/>
          </a:p>
          <a:p>
            <a:r>
              <a:rPr lang="en-IN" sz="1500"/>
              <a:t>Human Health</a:t>
            </a:r>
            <a:endParaRPr lang="en-US" sz="1500" b="1"/>
          </a:p>
          <a:p>
            <a:pPr marL="0" indent="0">
              <a:buNone/>
            </a:pPr>
            <a:r>
              <a:rPr lang="en-IN" sz="1500"/>
              <a:t>Particulate matter, hydrocarbons, carbon monoxide and other car pollutants harm human health. Diesel engines emit high levels of particulate matter, which is airborne particles of soot and metal. These cause skin and eye irritation and allergies, and very fine particles lodge deep in lungs, where they cause respiratory problems. </a:t>
            </a:r>
            <a:endParaRPr lang="en-US" sz="1500"/>
          </a:p>
          <a:p>
            <a:r>
              <a:rPr lang="en-IN" sz="1500"/>
              <a:t>Reducing Car Pollution</a:t>
            </a:r>
            <a:endParaRPr lang="en-US" sz="1500" b="1"/>
          </a:p>
          <a:p>
            <a:pPr marL="0" indent="0">
              <a:buNone/>
            </a:pPr>
            <a:r>
              <a:rPr lang="en-IN" sz="1500"/>
              <a:t>There are several ways that car and truck owners can reduce the effects of car pollutants on the environment. Old and poorly maintained vehicles cause most pollution from cars, but electric, hybrid and other clean, fuel-efficient cars have a reduced impact. </a:t>
            </a:r>
            <a:endParaRPr lang="en-US" sz="1500"/>
          </a:p>
          <a:p>
            <a:endParaRPr lang="en-US" sz="1500"/>
          </a:p>
        </p:txBody>
      </p:sp>
    </p:spTree>
    <p:extLst>
      <p:ext uri="{BB962C8B-B14F-4D97-AF65-F5344CB8AC3E}">
        <p14:creationId xmlns:p14="http://schemas.microsoft.com/office/powerpoint/2010/main" val="232700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round 20 miners trapped in flooded mines in China">
            <a:extLst>
              <a:ext uri="{FF2B5EF4-FFF2-40B4-BE49-F238E27FC236}">
                <a16:creationId xmlns:a16="http://schemas.microsoft.com/office/drawing/2014/main" id="{1FE2A6C3-5925-4446-8F03-AA84503445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33" r="27763" b="1070"/>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35E5AB-2943-45AE-85AC-FAE8BCFB6168}"/>
              </a:ext>
            </a:extLst>
          </p:cNvPr>
          <p:cNvSpPr>
            <a:spLocks noGrp="1"/>
          </p:cNvSpPr>
          <p:nvPr>
            <p:ph type="title"/>
          </p:nvPr>
        </p:nvSpPr>
        <p:spPr>
          <a:xfrm>
            <a:off x="371094" y="1161288"/>
            <a:ext cx="3438144" cy="1124712"/>
          </a:xfrm>
        </p:spPr>
        <p:txBody>
          <a:bodyPr anchor="b">
            <a:normAutofit/>
          </a:bodyPr>
          <a:lstStyle/>
          <a:p>
            <a:r>
              <a:rPr lang="en-IN" sz="2800"/>
              <a:t>Lets Look at Why all this started and when</a:t>
            </a:r>
            <a:endParaRPr lang="en-US" sz="280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653E67-6D29-4384-B732-A5F2A42FD0AB}"/>
              </a:ext>
            </a:extLst>
          </p:cNvPr>
          <p:cNvSpPr>
            <a:spLocks noGrp="1"/>
          </p:cNvSpPr>
          <p:nvPr>
            <p:ph idx="1"/>
          </p:nvPr>
        </p:nvSpPr>
        <p:spPr>
          <a:xfrm>
            <a:off x="371094" y="2718054"/>
            <a:ext cx="3438906" cy="3207258"/>
          </a:xfrm>
        </p:spPr>
        <p:txBody>
          <a:bodyPr anchor="t">
            <a:normAutofit/>
          </a:bodyPr>
          <a:lstStyle/>
          <a:p>
            <a:pPr marL="0" indent="0">
              <a:buNone/>
            </a:pPr>
            <a:r>
              <a:rPr lang="en-US" sz="1700"/>
              <a:t>As Europeans of the 17th century </a:t>
            </a:r>
            <a:r>
              <a:rPr lang="en-US" sz="1700">
                <a:hlinkClick r:id="rId3"/>
              </a:rPr>
              <a:t>switched from wood to coal</a:t>
            </a:r>
            <a:r>
              <a:rPr lang="en-US" sz="1700"/>
              <a:t> as their main source of fuel, mines were deepened and, as a result, often became flooded after penetrating underground water sources. </a:t>
            </a:r>
          </a:p>
        </p:txBody>
      </p:sp>
    </p:spTree>
    <p:extLst>
      <p:ext uri="{BB962C8B-B14F-4D97-AF65-F5344CB8AC3E}">
        <p14:creationId xmlns:p14="http://schemas.microsoft.com/office/powerpoint/2010/main" val="3830326280"/>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D5FB644-EB99-4555-9AE2-ABFD956F90DE}"/>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b="1" kern="1200">
                <a:solidFill>
                  <a:srgbClr val="080808"/>
                </a:solidFill>
                <a:latin typeface="+mj-lt"/>
                <a:ea typeface="+mj-ea"/>
                <a:cs typeface="+mj-cs"/>
              </a:rPr>
              <a:t>How Recycling Your Car Reduces Its Environmental Impact</a:t>
            </a:r>
            <a:br>
              <a:rPr lang="en-US" sz="3600" b="1" kern="1200">
                <a:solidFill>
                  <a:srgbClr val="080808"/>
                </a:solidFill>
                <a:latin typeface="+mj-lt"/>
                <a:ea typeface="+mj-ea"/>
                <a:cs typeface="+mj-cs"/>
              </a:rPr>
            </a:br>
            <a:endParaRPr lang="en-US" sz="3600" kern="1200">
              <a:solidFill>
                <a:srgbClr val="080808"/>
              </a:solidFill>
              <a:latin typeface="+mj-lt"/>
              <a:ea typeface="+mj-ea"/>
              <a:cs typeface="+mj-cs"/>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95747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995F-5C65-430C-8CA3-7FCDC6C7131F}"/>
              </a:ext>
            </a:extLst>
          </p:cNvPr>
          <p:cNvSpPr>
            <a:spLocks noGrp="1"/>
          </p:cNvSpPr>
          <p:nvPr>
            <p:ph type="title"/>
          </p:nvPr>
        </p:nvSpPr>
        <p:spPr>
          <a:xfrm>
            <a:off x="1653363" y="365760"/>
            <a:ext cx="9367203" cy="1188720"/>
          </a:xfrm>
        </p:spPr>
        <p:txBody>
          <a:bodyPr>
            <a:normAutofit/>
          </a:bodyPr>
          <a:lstStyle/>
          <a:p>
            <a:r>
              <a:rPr lang="en-IN" sz="3700"/>
              <a:t>Catalytic Converters</a:t>
            </a:r>
            <a:br>
              <a:rPr lang="en-US" sz="3700" b="1"/>
            </a:br>
            <a:endParaRPr lang="en-US" sz="370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4B95DA9-36BC-4288-B8C9-E0F822EB5930}"/>
              </a:ext>
            </a:extLst>
          </p:cNvPr>
          <p:cNvSpPr>
            <a:spLocks noGrp="1"/>
          </p:cNvSpPr>
          <p:nvPr>
            <p:ph idx="1"/>
          </p:nvPr>
        </p:nvSpPr>
        <p:spPr>
          <a:xfrm>
            <a:off x="1653363" y="2176272"/>
            <a:ext cx="9367204" cy="4041648"/>
          </a:xfrm>
        </p:spPr>
        <p:txBody>
          <a:bodyPr anchor="t">
            <a:normAutofit/>
          </a:bodyPr>
          <a:lstStyle/>
          <a:p>
            <a:pPr fontAlgn="base"/>
            <a:r>
              <a:rPr lang="en-IN" sz="2400"/>
              <a:t>Catalytic converters convert the dangerous gases produced by your car into exhaust. They’re made using some of the most precious materials on earth, including platinum and palladium, as well as copper, nickel, cerium, iron and manganese. By recycling materials like this, we can reduce the need for mining and using even more of the earth’s precious resources. </a:t>
            </a:r>
            <a:endParaRPr lang="en-US" sz="2400"/>
          </a:p>
          <a:p>
            <a:endParaRPr lang="en-US" sz="2400"/>
          </a:p>
        </p:txBody>
      </p:sp>
    </p:spTree>
    <p:extLst>
      <p:ext uri="{BB962C8B-B14F-4D97-AF65-F5344CB8AC3E}">
        <p14:creationId xmlns:p14="http://schemas.microsoft.com/office/powerpoint/2010/main" val="2145971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F1489-1FD3-4530-BEC9-1566A13F4F89}"/>
              </a:ext>
            </a:extLst>
          </p:cNvPr>
          <p:cNvSpPr>
            <a:spLocks noGrp="1"/>
          </p:cNvSpPr>
          <p:nvPr>
            <p:ph type="title"/>
          </p:nvPr>
        </p:nvSpPr>
        <p:spPr>
          <a:xfrm>
            <a:off x="686834" y="1153572"/>
            <a:ext cx="3200400" cy="4461163"/>
          </a:xfrm>
        </p:spPr>
        <p:txBody>
          <a:bodyPr>
            <a:normAutofit/>
          </a:bodyPr>
          <a:lstStyle/>
          <a:p>
            <a:r>
              <a:rPr lang="en-IN">
                <a:solidFill>
                  <a:srgbClr val="FFFFFF"/>
                </a:solidFill>
              </a:rPr>
              <a:t>2) Wiring Harnesses</a:t>
            </a:r>
            <a:br>
              <a:rPr lang="en-US" b="1">
                <a:solidFill>
                  <a:srgbClr val="FFFFFF"/>
                </a:solidFill>
              </a:rPr>
            </a:b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0678B8F-B90E-41C8-9A70-7E098EBC42BF}"/>
              </a:ext>
            </a:extLst>
          </p:cNvPr>
          <p:cNvSpPr>
            <a:spLocks noGrp="1"/>
          </p:cNvSpPr>
          <p:nvPr>
            <p:ph idx="1"/>
          </p:nvPr>
        </p:nvSpPr>
        <p:spPr>
          <a:xfrm>
            <a:off x="4447308" y="591344"/>
            <a:ext cx="6906491" cy="5585619"/>
          </a:xfrm>
        </p:spPr>
        <p:txBody>
          <a:bodyPr anchor="ctr">
            <a:normAutofit/>
          </a:bodyPr>
          <a:lstStyle/>
          <a:p>
            <a:pPr fontAlgn="base"/>
            <a:r>
              <a:rPr lang="en-IN" dirty="0"/>
              <a:t>Copper is one of the most in-demand natural resources, and the demand is only growing. Copper is used throughout the auto industry for wiring, and large amounts of copper are used in the wiring for hybrid vehicles, which are becoming more popular. </a:t>
            </a:r>
            <a:endParaRPr lang="en-US" dirty="0"/>
          </a:p>
          <a:p>
            <a:endParaRPr lang="en-US" dirty="0"/>
          </a:p>
        </p:txBody>
      </p:sp>
    </p:spTree>
    <p:extLst>
      <p:ext uri="{BB962C8B-B14F-4D97-AF65-F5344CB8AC3E}">
        <p14:creationId xmlns:p14="http://schemas.microsoft.com/office/powerpoint/2010/main" val="1483014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4EBF4E-BE9D-4284-9B92-109E9F9D5C84}"/>
              </a:ext>
            </a:extLst>
          </p:cNvPr>
          <p:cNvSpPr>
            <a:spLocks noGrp="1"/>
          </p:cNvSpPr>
          <p:nvPr>
            <p:ph type="title"/>
          </p:nvPr>
        </p:nvSpPr>
        <p:spPr>
          <a:xfrm>
            <a:off x="826396" y="586855"/>
            <a:ext cx="4230100" cy="3387497"/>
          </a:xfrm>
        </p:spPr>
        <p:txBody>
          <a:bodyPr anchor="b">
            <a:normAutofit/>
          </a:bodyPr>
          <a:lstStyle/>
          <a:p>
            <a:pPr algn="r"/>
            <a:r>
              <a:rPr lang="en-IN" sz="4000">
                <a:solidFill>
                  <a:srgbClr val="FFFFFF"/>
                </a:solidFill>
              </a:rPr>
              <a:t>Engine Block and Transmissions</a:t>
            </a:r>
            <a:endParaRPr lang="en-US" sz="4000">
              <a:solidFill>
                <a:srgbClr val="FFFFFF"/>
              </a:solidFill>
            </a:endParaRPr>
          </a:p>
        </p:txBody>
      </p:sp>
      <p:sp>
        <p:nvSpPr>
          <p:cNvPr id="3" name="Content Placeholder 2">
            <a:extLst>
              <a:ext uri="{FF2B5EF4-FFF2-40B4-BE49-F238E27FC236}">
                <a16:creationId xmlns:a16="http://schemas.microsoft.com/office/drawing/2014/main" id="{5B1AA6B3-E992-4F9C-8079-2A79E44AC57D}"/>
              </a:ext>
            </a:extLst>
          </p:cNvPr>
          <p:cNvSpPr>
            <a:spLocks noGrp="1"/>
          </p:cNvSpPr>
          <p:nvPr>
            <p:ph idx="1"/>
          </p:nvPr>
        </p:nvSpPr>
        <p:spPr>
          <a:xfrm>
            <a:off x="6503158" y="649480"/>
            <a:ext cx="4862447" cy="5546047"/>
          </a:xfrm>
        </p:spPr>
        <p:txBody>
          <a:bodyPr anchor="ctr">
            <a:normAutofit/>
          </a:bodyPr>
          <a:lstStyle/>
          <a:p>
            <a:r>
              <a:rPr lang="en-IN" sz="2000"/>
              <a:t>Aluminum is used in your car’s engine blocks and transmissions because it’s a fast, safe and cost-effective way to boost fuel economy and reduce emissions. Aluminum is also highly recyclable – up to 90% of the aluminum in your car can be recycled. Recycling just one ton of aluminum can save the energy equivalent of up to 21 barrels of oil.</a:t>
            </a:r>
            <a:endParaRPr lang="en-US" sz="2000"/>
          </a:p>
          <a:p>
            <a:endParaRPr lang="en-US" sz="2000"/>
          </a:p>
        </p:txBody>
      </p:sp>
    </p:spTree>
    <p:extLst>
      <p:ext uri="{BB962C8B-B14F-4D97-AF65-F5344CB8AC3E}">
        <p14:creationId xmlns:p14="http://schemas.microsoft.com/office/powerpoint/2010/main" val="28682120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4843-4AA3-4F1C-B215-5DE0EAF33BC1}"/>
              </a:ext>
            </a:extLst>
          </p:cNvPr>
          <p:cNvSpPr>
            <a:spLocks noGrp="1"/>
          </p:cNvSpPr>
          <p:nvPr>
            <p:ph type="title"/>
          </p:nvPr>
        </p:nvSpPr>
        <p:spPr>
          <a:xfrm>
            <a:off x="686834" y="1153572"/>
            <a:ext cx="3200400" cy="4461163"/>
          </a:xfrm>
        </p:spPr>
        <p:txBody>
          <a:bodyPr>
            <a:normAutofit/>
          </a:bodyPr>
          <a:lstStyle/>
          <a:p>
            <a:r>
              <a:rPr lang="en-IN">
                <a:solidFill>
                  <a:srgbClr val="FFFFFF"/>
                </a:solidFill>
              </a:rPr>
              <a:t>4) Body &amp; Frame</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8D253CC-7A58-4724-99F3-08E496854E35}"/>
              </a:ext>
            </a:extLst>
          </p:cNvPr>
          <p:cNvSpPr>
            <a:spLocks noGrp="1"/>
          </p:cNvSpPr>
          <p:nvPr>
            <p:ph idx="1"/>
          </p:nvPr>
        </p:nvSpPr>
        <p:spPr>
          <a:xfrm>
            <a:off x="4447308" y="591344"/>
            <a:ext cx="6906491" cy="5585619"/>
          </a:xfrm>
        </p:spPr>
        <p:txBody>
          <a:bodyPr anchor="ctr">
            <a:normAutofit/>
          </a:bodyPr>
          <a:lstStyle/>
          <a:p>
            <a:r>
              <a:rPr lang="en-IN" dirty="0"/>
              <a:t>Up to 85% of your car can be recycled, and a large part of that is your car’s body and frame. We recycle your car’s body and frame to use it for scrap metal – that is, metal that can be re-fabricated and turned into a new item. This reduces the need for producing more metals, and reduces the amount of energy needed to produce new car parts and other items.</a:t>
            </a:r>
            <a:endParaRPr lang="en-US" dirty="0"/>
          </a:p>
          <a:p>
            <a:endParaRPr lang="en-US" dirty="0"/>
          </a:p>
        </p:txBody>
      </p:sp>
    </p:spTree>
    <p:extLst>
      <p:ext uri="{BB962C8B-B14F-4D97-AF65-F5344CB8AC3E}">
        <p14:creationId xmlns:p14="http://schemas.microsoft.com/office/powerpoint/2010/main" val="31378207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8BD92-8D4D-4770-A6B7-9E0DCE138EC5}"/>
              </a:ext>
            </a:extLst>
          </p:cNvPr>
          <p:cNvSpPr>
            <a:spLocks noGrp="1"/>
          </p:cNvSpPr>
          <p:nvPr>
            <p:ph type="title"/>
          </p:nvPr>
        </p:nvSpPr>
        <p:spPr>
          <a:xfrm>
            <a:off x="838200" y="557188"/>
            <a:ext cx="10515600" cy="1133499"/>
          </a:xfrm>
        </p:spPr>
        <p:txBody>
          <a:bodyPr>
            <a:normAutofit/>
          </a:bodyPr>
          <a:lstStyle/>
          <a:p>
            <a:pPr algn="ctr"/>
            <a:r>
              <a:rPr lang="en-IN" sz="5200"/>
              <a:t>Prepared By:</a:t>
            </a:r>
            <a:endParaRPr lang="en-US" sz="5200"/>
          </a:p>
        </p:txBody>
      </p:sp>
      <p:graphicFrame>
        <p:nvGraphicFramePr>
          <p:cNvPr id="7" name="Content Placeholder 2">
            <a:extLst>
              <a:ext uri="{FF2B5EF4-FFF2-40B4-BE49-F238E27FC236}">
                <a16:creationId xmlns:a16="http://schemas.microsoft.com/office/drawing/2014/main" id="{D346D085-A5E1-49D2-977D-718CD85B5329}"/>
              </a:ext>
            </a:extLst>
          </p:cNvPr>
          <p:cNvGraphicFramePr>
            <a:graphicFrameLocks noGrp="1"/>
          </p:cNvGraphicFramePr>
          <p:nvPr>
            <p:ph idx="1"/>
            <p:extLst>
              <p:ext uri="{D42A27DB-BD31-4B8C-83A1-F6EECF244321}">
                <p14:modId xmlns:p14="http://schemas.microsoft.com/office/powerpoint/2010/main" val="182891602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7011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F7D7B8D-EF99-4CA1-AB1E-4C0C04740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917370"/>
            <a:ext cx="12191999" cy="394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E9A08-6701-4762-ADF8-BF74FFC07F15}"/>
              </a:ext>
            </a:extLst>
          </p:cNvPr>
          <p:cNvSpPr>
            <a:spLocks noGrp="1"/>
          </p:cNvSpPr>
          <p:nvPr>
            <p:ph type="title"/>
          </p:nvPr>
        </p:nvSpPr>
        <p:spPr>
          <a:xfrm>
            <a:off x="650449" y="4559523"/>
            <a:ext cx="10901471" cy="1236440"/>
          </a:xfrm>
          <a:noFill/>
        </p:spPr>
        <p:txBody>
          <a:bodyPr vert="horz" lIns="91440" tIns="45720" rIns="91440" bIns="45720" rtlCol="0" anchor="b">
            <a:normAutofit/>
          </a:bodyPr>
          <a:lstStyle/>
          <a:p>
            <a:pPr algn="ctr"/>
            <a:r>
              <a:rPr lang="en-US" sz="6000">
                <a:solidFill>
                  <a:schemeClr val="bg1"/>
                </a:solidFill>
              </a:rPr>
              <a:t>Thanks!</a:t>
            </a:r>
          </a:p>
        </p:txBody>
      </p:sp>
      <p:pic>
        <p:nvPicPr>
          <p:cNvPr id="2052" name="Picture 4" descr="The Top 14 Luxury Cars of 2019 - Elite Traveler">
            <a:extLst>
              <a:ext uri="{FF2B5EF4-FFF2-40B4-BE49-F238E27FC236}">
                <a16:creationId xmlns:a16="http://schemas.microsoft.com/office/drawing/2014/main" id="{54F8B90B-D585-4AE6-8F87-78DF86572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934" b="764"/>
          <a:stretch/>
        </p:blipFill>
        <p:spPr bwMode="auto">
          <a:xfrm>
            <a:off x="20" y="1"/>
            <a:ext cx="12191979" cy="4239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349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FBA3E-E708-4CF2-B6D9-6652B052C5FF}"/>
              </a:ext>
            </a:extLst>
          </p:cNvPr>
          <p:cNvSpPr>
            <a:spLocks noGrp="1"/>
          </p:cNvSpPr>
          <p:nvPr>
            <p:ph type="title"/>
          </p:nvPr>
        </p:nvSpPr>
        <p:spPr>
          <a:xfrm>
            <a:off x="612648" y="1078992"/>
            <a:ext cx="6268770" cy="1536192"/>
          </a:xfrm>
        </p:spPr>
        <p:txBody>
          <a:bodyPr anchor="b">
            <a:normAutofit/>
          </a:bodyPr>
          <a:lstStyle/>
          <a:p>
            <a:r>
              <a:rPr lang="en-IN" sz="5200"/>
              <a:t>The First Solution</a:t>
            </a:r>
            <a:endParaRPr lang="en-US" sz="5200"/>
          </a:p>
        </p:txBody>
      </p:sp>
      <p:sp>
        <p:nvSpPr>
          <p:cNvPr id="19" name="Rectangle 13">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47E7AF7-D74E-4272-AD77-B16FD03DEBA2}"/>
              </a:ext>
            </a:extLst>
          </p:cNvPr>
          <p:cNvSpPr>
            <a:spLocks noGrp="1"/>
          </p:cNvSpPr>
          <p:nvPr>
            <p:ph idx="1"/>
          </p:nvPr>
        </p:nvSpPr>
        <p:spPr>
          <a:xfrm>
            <a:off x="639270" y="3355848"/>
            <a:ext cx="6244957" cy="2825496"/>
          </a:xfrm>
        </p:spPr>
        <p:txBody>
          <a:bodyPr>
            <a:normAutofit/>
          </a:bodyPr>
          <a:lstStyle/>
          <a:p>
            <a:r>
              <a:rPr lang="en-US" sz="2200"/>
              <a:t> In 1606, de Ayanz registered the first patent for a machine that used steam power to propel water from mines.</a:t>
            </a:r>
          </a:p>
        </p:txBody>
      </p:sp>
      <p:pic>
        <p:nvPicPr>
          <p:cNvPr id="7" name="Picture 6">
            <a:extLst>
              <a:ext uri="{FF2B5EF4-FFF2-40B4-BE49-F238E27FC236}">
                <a16:creationId xmlns:a16="http://schemas.microsoft.com/office/drawing/2014/main" id="{92FBD615-7C63-4280-8539-D0BE6AF013D9}"/>
              </a:ext>
            </a:extLst>
          </p:cNvPr>
          <p:cNvPicPr>
            <a:picLocks noChangeAspect="1"/>
          </p:cNvPicPr>
          <p:nvPr/>
        </p:nvPicPr>
        <p:blipFill rotWithShape="1">
          <a:blip r:embed="rId2"/>
          <a:srcRect t="1454" r="-1" b="2845"/>
          <a:stretch/>
        </p:blipFill>
        <p:spPr>
          <a:xfrm>
            <a:off x="7684007" y="603504"/>
            <a:ext cx="4050792" cy="5577840"/>
          </a:xfrm>
          <a:prstGeom prst="rect">
            <a:avLst/>
          </a:prstGeom>
        </p:spPr>
      </p:pic>
      <p:sp>
        <p:nvSpPr>
          <p:cNvPr id="6" name="AutoShape 6" descr="In the first century A.D., Hero of Alexandria invented the aeolipile, or primitive steam turbine.">
            <a:extLst>
              <a:ext uri="{FF2B5EF4-FFF2-40B4-BE49-F238E27FC236}">
                <a16:creationId xmlns:a16="http://schemas.microsoft.com/office/drawing/2014/main" id="{B43218CD-044F-493E-A9D3-6DAEBA2AB7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44843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2321</Words>
  <Application>Microsoft Office PowerPoint</Application>
  <PresentationFormat>Widescreen</PresentationFormat>
  <Paragraphs>135</Paragraphs>
  <Slides>86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Aquire</vt:lpstr>
      <vt:lpstr>Arial</vt:lpstr>
      <vt:lpstr>Calibri</vt:lpstr>
      <vt:lpstr>Calibri Light</vt:lpstr>
      <vt:lpstr>Times New Roman</vt:lpstr>
      <vt:lpstr>Office Theme</vt:lpstr>
      <vt:lpstr>The Design Thinking and Process behind Manufacturing Cars</vt:lpstr>
      <vt:lpstr>Contents</vt:lpstr>
      <vt:lpstr>History, Evolution and Problems Solved  Krishnaraj PT</vt:lpstr>
      <vt:lpstr>How was life like before cars?</vt:lpstr>
      <vt:lpstr>Primary Means of Travel in the Pre Car Era</vt:lpstr>
      <vt:lpstr>Cart &gt; The Chariot &gt; ‘Karros’ &gt; Latin ‘Carrus’ &gt; English ‘Car’</vt:lpstr>
      <vt:lpstr>Impact of the Invention</vt:lpstr>
      <vt:lpstr>Lets Look at Why all this started and when</vt:lpstr>
      <vt:lpstr>The First Solution</vt:lpstr>
      <vt:lpstr>Second Solution</vt:lpstr>
      <vt:lpstr>Third Solution</vt:lpstr>
      <vt:lpstr>The Main Solution</vt:lpstr>
      <vt:lpstr>Watt’s Enging</vt:lpstr>
      <vt:lpstr>The Term HorsePower</vt:lpstr>
      <vt:lpstr>How did the first cars work?</vt:lpstr>
      <vt:lpstr>The First Car</vt:lpstr>
      <vt:lpstr>The Racing Era </vt:lpstr>
      <vt:lpstr>Mercedes</vt:lpstr>
      <vt:lpstr>The Intended Audience behind the First Car</vt:lpstr>
      <vt:lpstr>Evolution of Cars</vt:lpstr>
      <vt:lpstr>Design Changes over the Years  Pranaav Suratwala </vt:lpstr>
      <vt:lpstr>1910</vt:lpstr>
      <vt:lpstr>Ford Model T</vt:lpstr>
      <vt:lpstr>1920</vt:lpstr>
      <vt:lpstr>1940</vt:lpstr>
      <vt:lpstr>1980-1990</vt:lpstr>
      <vt:lpstr>Mazda Miata</vt:lpstr>
      <vt:lpstr>2000-2020</vt:lpstr>
      <vt:lpstr>Modern Day Cars</vt:lpstr>
      <vt:lpstr>Specifications</vt:lpstr>
      <vt:lpstr>20th Century</vt:lpstr>
      <vt:lpstr>PowerPoint Presentation</vt:lpstr>
      <vt:lpstr>PowerPoint Presentation</vt:lpstr>
      <vt:lpstr>PowerPoint Presentation</vt:lpstr>
      <vt:lpstr>PowerPoint Presentation</vt:lpstr>
      <vt:lpstr>PowerPoint Presentation</vt:lpstr>
      <vt:lpstr>Tesla and Electric Cars</vt:lpstr>
      <vt:lpstr>Autopilot</vt:lpstr>
      <vt:lpstr>Touchscreen</vt:lpstr>
      <vt:lpstr>Streaming services</vt:lpstr>
      <vt:lpstr>Sentry mode</vt:lpstr>
      <vt:lpstr>The Apps</vt:lpstr>
      <vt:lpstr>Aerodynamics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Reducing Drag without Simulations</vt:lpstr>
      <vt:lpstr>Pricing, Maintenance and Availability  Devanshu Surana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Pricing and Fuel</vt:lpstr>
      <vt:lpstr>Economy</vt:lpstr>
      <vt:lpstr>Growth over Time</vt:lpstr>
      <vt:lpstr>Use of Materials over the Years</vt:lpstr>
      <vt:lpstr>Use of Materials over the Years</vt:lpstr>
      <vt:lpstr>Advantages and Environment Impact Tirth Thesiya</vt:lpstr>
      <vt:lpstr>advantages of cars</vt:lpstr>
      <vt:lpstr>Types of Cars</vt:lpstr>
      <vt:lpstr>Sedan</vt:lpstr>
      <vt:lpstr>MPV/Minivan </vt:lpstr>
      <vt:lpstr>SUV</vt:lpstr>
      <vt:lpstr>Pickup</vt:lpstr>
      <vt:lpstr>Jeep</vt:lpstr>
      <vt:lpstr>Sportscar</vt:lpstr>
      <vt:lpstr>Limousine</vt:lpstr>
      <vt:lpstr>Electric Car</vt:lpstr>
      <vt:lpstr>Market Leaders</vt:lpstr>
      <vt:lpstr>Environmental Impact</vt:lpstr>
      <vt:lpstr>How Recycling Your Car Reduces Its Environmental Impact </vt:lpstr>
      <vt:lpstr>Catalytic Converters </vt:lpstr>
      <vt:lpstr>2) Wiring Harnesses </vt:lpstr>
      <vt:lpstr>Engine Block and Transmissions</vt:lpstr>
      <vt:lpstr>4) Body &amp; Frame</vt:lpstr>
      <vt:lpstr>Prepared By: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Design Thinking and Process behind Manufacturing Cars</dc:title>
  <dc:creator>Krishnaraj Thadesar</dc:creator>
  <cp:lastModifiedBy>Krishnaraj Thadesar</cp:lastModifiedBy>
  <cp:revision>1</cp:revision>
  <dcterms:created xsi:type="dcterms:W3CDTF">2022-01-12T08:22:52Z</dcterms:created>
  <dcterms:modified xsi:type="dcterms:W3CDTF">2022-01-12T08:25:57Z</dcterms:modified>
</cp:coreProperties>
</file>